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Ultra" panose="020B0600000101010101" charset="0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92">
          <p15:clr>
            <a:srgbClr val="A4A3A4"/>
          </p15:clr>
        </p15:guide>
        <p15:guide id="3" pos="5133">
          <p15:clr>
            <a:srgbClr val="A4A3A4"/>
          </p15:clr>
        </p15:guide>
        <p15:guide id="4" pos="39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00"/>
    <a:srgbClr val="FFFFFF"/>
    <a:srgbClr val="FFF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741857-5767-4E1A-BCF4-C5F910495E34}">
  <a:tblStyle styleId="{00741857-5767-4E1A-BCF4-C5F910495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2160"/>
        <p:guide pos="192"/>
        <p:guide pos="5133"/>
        <p:guide pos="3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.camp/attention-metric-eye-tracking/" TargetMode="External"/><Relationship Id="rId7" Type="http://schemas.openxmlformats.org/officeDocument/2006/relationships/hyperlink" Target="https://21ctheageofdiscovery.com/1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onga.com/news/Economy/article/all/20200809/102369522/1" TargetMode="External"/><Relationship Id="rId5" Type="http://schemas.openxmlformats.org/officeDocument/2006/relationships/hyperlink" Target="https://www.yna.co.kr/view/AKR20200528085500017" TargetMode="External"/><Relationship Id="rId4" Type="http://schemas.openxmlformats.org/officeDocument/2006/relationships/hyperlink" Target="http://yu.dcollection.net/public_resource/pdf/000002338665_20210103095043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2fbd972b3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b2fbd972b3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https://visual.camp/attention-metric-eye-tracking/</a:t>
            </a:r>
            <a:r>
              <a:rPr lang="ko-K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http://yu.dcollection.net/public_resource/pdf/000002338665_20210103095043.pdf</a:t>
            </a:r>
            <a:r>
              <a:rPr lang="ko-K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스마트 기기 활성화(출퇴근시간)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영상매체 활용 증대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 콘텐츠의 적절한 길이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고가의 장비없이 사용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https://www.yna.co.kr/view/AKR20200528085500017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https://www.donga.com/news/Economy/article/all/20200809/102369522/1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7"/>
              </a:rPr>
              <a:t>https://21ctheageofdiscovery.com/100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목표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안구 움직임에 따른 집중도 분석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집중도에 따른 하이라이트 영상 추출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 사용자에 대한 영상 선호 분석?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효과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추가 장비 없이 사용 가능한 서비스</a:t>
            </a:r>
            <a:endParaRPr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하이라이트 영상 제공으로 사용자 편의 증가</a:t>
            </a:r>
            <a:endParaRPr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시청자 통계 제공에 따른 영상 질 향상???? :D</a:t>
            </a:r>
            <a:endParaRPr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영상 소비가 많아지면 그에따른 콘텐츠 시장의 활성화</a:t>
            </a:r>
            <a:endParaRPr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2fbd972b3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b2fbd972b3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추가할거말좀 그럼 다 된거같아여맞아여 아 저 밑에 참고문헌 추가했는데 그거 링크 색 어케 하는지 몰겠어요ㅜ</a:t>
            </a: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2fbd972b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SVM 알고리즘(중립이 아닌 감정값이 50프로 이상 이하로 나뉨)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상태값이 fixation(고정) 일때 시선데이터 저장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중립이 아닌 감정값이 50% 이상일 때 표정데이터 저장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시선데이터가 3초이상 모여있고 감정 퍼센트값이 높은 곳이 존재하는 부분 앞뒤로 1분 30초가 하이라이트가 된다.(최소 1분 ~ 최대 10분)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3차원 그래프(x,y,w)를 생성하고 시선데이터(x,y)가 찍힌 횟수만큼 가중치(w) 부여 (일정한 시간만큼 잘라서 기록)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SVM알고리즘을 사용해  가장 가중치가 높은 값을 가진 그래프 시간대가 집중도가 높은 시간대??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tensorflow 기반 CNN 알고리즘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b2fbd972b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ocs.seeso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37QPHZg" TargetMode="External"/><Relationship Id="rId5" Type="http://schemas.openxmlformats.org/officeDocument/2006/relationships/hyperlink" Target="https://github.com/tensorflow/docs-l10n/blob/master/site/ko/tutorials/images/cnn.ipynb" TargetMode="External"/><Relationship Id="rId4" Type="http://schemas.openxmlformats.org/officeDocument/2006/relationships/hyperlink" Target="https://scikit-learn.org/stable/modules/svm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84909" y="2163163"/>
            <a:ext cx="90322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아이트래킹을</a:t>
            </a:r>
            <a:r>
              <a:rPr lang="ko-KR" sz="3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통한 동영상의 사용자 </a:t>
            </a:r>
            <a:endParaRPr sz="36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선호도 분석 및 하이라이트 생성 프로그램</a:t>
            </a:r>
            <a:endParaRPr sz="36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85" name="Google Shape;85;p13"/>
          <p:cNvCxnSpPr/>
          <p:nvPr/>
        </p:nvCxnSpPr>
        <p:spPr>
          <a:xfrm>
            <a:off x="484909" y="3659148"/>
            <a:ext cx="1122065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3"/>
          <p:cNvSpPr/>
          <p:nvPr/>
        </p:nvSpPr>
        <p:spPr>
          <a:xfrm>
            <a:off x="683460" y="3710087"/>
            <a:ext cx="11308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User Preference Analysis and Highlighting Program for Video with Eyetracking</a:t>
            </a:r>
            <a:endParaRPr sz="23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EyePick - 하랑</a:t>
            </a:r>
            <a:endParaRPr sz="23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6356576" y="4630936"/>
            <a:ext cx="3160579" cy="0"/>
          </a:xfrm>
          <a:prstGeom prst="straightConnector1">
            <a:avLst/>
          </a:prstGeom>
          <a:noFill/>
          <a:ln w="25400" cap="flat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3"/>
          <p:cNvSpPr/>
          <p:nvPr/>
        </p:nvSpPr>
        <p:spPr>
          <a:xfrm>
            <a:off x="7828686" y="5490923"/>
            <a:ext cx="41633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2017152001 강희정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2017152008 김지은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2016154007 김민우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/>
          <p:nvPr/>
        </p:nvSpPr>
        <p:spPr>
          <a:xfrm>
            <a:off x="2543174" y="215696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190501" y="5570779"/>
            <a:ext cx="2521844" cy="63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Ultra"/>
              <a:buNone/>
            </a:pPr>
            <a:r>
              <a:rPr lang="ko-KR" sz="35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개발 방법</a:t>
            </a:r>
            <a:endParaRPr>
              <a:latin typeface="+mj-ea"/>
              <a:ea typeface="+mj-ea"/>
            </a:endParaRPr>
          </a:p>
        </p:txBody>
      </p:sp>
      <p:cxnSp>
        <p:nvCxnSpPr>
          <p:cNvPr id="285" name="Google Shape;285;p22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p22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287" name="Google Shape;287;p22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22"/>
          <p:cNvSpPr txBox="1"/>
          <p:nvPr/>
        </p:nvSpPr>
        <p:spPr>
          <a:xfrm>
            <a:off x="2682977" y="492780"/>
            <a:ext cx="17203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개발 방법</a:t>
            </a:r>
            <a:endParaRPr dirty="0"/>
          </a:p>
        </p:txBody>
      </p:sp>
      <p:sp>
        <p:nvSpPr>
          <p:cNvPr id="289" name="Google Shape;289;p22"/>
          <p:cNvSpPr txBox="1"/>
          <p:nvPr/>
        </p:nvSpPr>
        <p:spPr>
          <a:xfrm>
            <a:off x="4403351" y="68282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/>
          </a:p>
        </p:txBody>
      </p:sp>
      <p:grpSp>
        <p:nvGrpSpPr>
          <p:cNvPr id="290" name="Google Shape;290;p22"/>
          <p:cNvGrpSpPr/>
          <p:nvPr/>
        </p:nvGrpSpPr>
        <p:grpSpPr>
          <a:xfrm>
            <a:off x="3448680" y="2363460"/>
            <a:ext cx="7855763" cy="2445913"/>
            <a:chOff x="3912830" y="1251860"/>
            <a:chExt cx="7855763" cy="2445913"/>
          </a:xfrm>
        </p:grpSpPr>
        <p:sp>
          <p:nvSpPr>
            <p:cNvPr id="291" name="Google Shape;291;p22"/>
            <p:cNvSpPr txBox="1"/>
            <p:nvPr/>
          </p:nvSpPr>
          <p:spPr>
            <a:xfrm>
              <a:off x="4036471" y="3389960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 dirty="0">
                  <a:solidFill>
                    <a:srgbClr val="3F3F3F"/>
                  </a:solidFill>
                  <a:latin typeface="+mj-ea"/>
                  <a:ea typeface="+mj-ea"/>
                </a:rPr>
                <a:t>안드로이드 앱 개발</a:t>
              </a:r>
              <a:endParaRPr sz="14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 txBox="1"/>
            <p:nvPr/>
          </p:nvSpPr>
          <p:spPr>
            <a:xfrm>
              <a:off x="6028920" y="3389950"/>
              <a:ext cx="1246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 dirty="0" err="1">
                  <a:solidFill>
                    <a:srgbClr val="3F3F3F"/>
                  </a:solidFill>
                  <a:latin typeface="+mj-ea"/>
                  <a:ea typeface="+mj-ea"/>
                </a:rPr>
                <a:t>python</a:t>
              </a:r>
              <a:r>
                <a:rPr lang="ko-KR" dirty="0">
                  <a:solidFill>
                    <a:srgbClr val="3F3F3F"/>
                  </a:solidFill>
                  <a:latin typeface="+mj-ea"/>
                  <a:ea typeface="+mj-ea"/>
                </a:rPr>
                <a:t> 개발</a:t>
              </a:r>
              <a:endParaRPr sz="14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7532052" y="3389973"/>
              <a:ext cx="1307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3F3F3F"/>
                  </a:solidFill>
                  <a:latin typeface="+mj-ea"/>
                  <a:ea typeface="+mj-ea"/>
                </a:rPr>
                <a:t>서버 구축</a:t>
              </a:r>
              <a:endParaRPr>
                <a:latin typeface="+mj-ea"/>
                <a:ea typeface="+mj-ea"/>
              </a:endParaRPr>
            </a:p>
          </p:txBody>
        </p:sp>
        <p:sp>
          <p:nvSpPr>
            <p:cNvPr id="294" name="Google Shape;294;p22"/>
            <p:cNvSpPr txBox="1"/>
            <p:nvPr/>
          </p:nvSpPr>
          <p:spPr>
            <a:xfrm>
              <a:off x="9096124" y="3389950"/>
              <a:ext cx="88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3F3F3F"/>
                  </a:solidFill>
                  <a:latin typeface="+mj-ea"/>
                  <a:ea typeface="+mj-ea"/>
                </a:rPr>
                <a:t>DB 연결</a:t>
              </a:r>
              <a:endParaRPr sz="1400" b="0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grpSp>
          <p:nvGrpSpPr>
            <p:cNvPr id="295" name="Google Shape;295;p22"/>
            <p:cNvGrpSpPr/>
            <p:nvPr/>
          </p:nvGrpSpPr>
          <p:grpSpPr>
            <a:xfrm>
              <a:off x="3912830" y="1251860"/>
              <a:ext cx="7855763" cy="2121783"/>
              <a:chOff x="3912830" y="1251860"/>
              <a:chExt cx="7855763" cy="2121783"/>
            </a:xfrm>
          </p:grpSpPr>
          <p:sp>
            <p:nvSpPr>
              <p:cNvPr id="296" name="Google Shape;296;p22"/>
              <p:cNvSpPr/>
              <p:nvPr/>
            </p:nvSpPr>
            <p:spPr>
              <a:xfrm>
                <a:off x="5416018" y="1322711"/>
                <a:ext cx="2050932" cy="2050932"/>
              </a:xfrm>
              <a:prstGeom prst="ellipse">
                <a:avLst/>
              </a:prstGeom>
              <a:solidFill>
                <a:srgbClr val="FFE5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6919206" y="1322711"/>
                <a:ext cx="2050932" cy="2050932"/>
              </a:xfrm>
              <a:prstGeom prst="ellipse">
                <a:avLst/>
              </a:prstGeom>
              <a:solidFill>
                <a:srgbClr val="FFE5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8422393" y="1312210"/>
                <a:ext cx="2050800" cy="2050800"/>
              </a:xfrm>
              <a:prstGeom prst="ellipse">
                <a:avLst/>
              </a:prstGeom>
              <a:solidFill>
                <a:srgbClr val="FFE5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3912830" y="1322711"/>
                <a:ext cx="2050932" cy="2050932"/>
              </a:xfrm>
              <a:prstGeom prst="ellipse">
                <a:avLst/>
              </a:prstGeom>
              <a:solidFill>
                <a:srgbClr val="FFE5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pic>
            <p:nvPicPr>
              <p:cNvPr id="300" name="Google Shape;300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160965" y="1580736"/>
                <a:ext cx="1511118" cy="1650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22" descr="AWS Keeps Trucking As Amazon Crushes Expectations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17514" y="1508160"/>
                <a:ext cx="2050930" cy="1538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787625" y="1683736"/>
                <a:ext cx="1307725" cy="1307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22"/>
              <p:cNvSpPr/>
              <p:nvPr/>
            </p:nvSpPr>
            <p:spPr>
              <a:xfrm>
                <a:off x="9717793" y="1251860"/>
                <a:ext cx="2050800" cy="2050800"/>
              </a:xfrm>
              <a:prstGeom prst="ellipse">
                <a:avLst/>
              </a:prstGeom>
              <a:solidFill>
                <a:srgbClr val="FFE5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pic>
            <p:nvPicPr>
              <p:cNvPr id="302" name="Google Shape;302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856748" y="1714380"/>
                <a:ext cx="1246928" cy="1246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5" name="Google Shape;30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8250" y="2743025"/>
            <a:ext cx="1114725" cy="13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 txBox="1"/>
          <p:nvPr/>
        </p:nvSpPr>
        <p:spPr>
          <a:xfrm>
            <a:off x="9937627" y="4501573"/>
            <a:ext cx="130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>
                <a:solidFill>
                  <a:srgbClr val="3F3F3F"/>
                </a:solidFill>
                <a:latin typeface="+mj-ea"/>
                <a:ea typeface="+mj-ea"/>
              </a:rPr>
              <a:t>감정분석</a:t>
            </a:r>
            <a:endParaRPr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/>
          <p:nvPr/>
        </p:nvSpPr>
        <p:spPr>
          <a:xfrm>
            <a:off x="2543174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40404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312" name="Google Shape;312;p23"/>
          <p:cNvGrpSpPr/>
          <p:nvPr/>
        </p:nvGrpSpPr>
        <p:grpSpPr>
          <a:xfrm>
            <a:off x="89319" y="5437630"/>
            <a:ext cx="2802370" cy="2033894"/>
            <a:chOff x="89319" y="5437630"/>
            <a:chExt cx="2802370" cy="2033894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89319" y="5437630"/>
              <a:ext cx="2802370" cy="2033894"/>
              <a:chOff x="144579" y="144006"/>
              <a:chExt cx="2305909" cy="1897554"/>
            </a:xfrm>
          </p:grpSpPr>
          <p:sp>
            <p:nvSpPr>
              <p:cNvPr id="314" name="Google Shape;314;p23"/>
              <p:cNvSpPr txBox="1"/>
              <p:nvPr/>
            </p:nvSpPr>
            <p:spPr>
              <a:xfrm>
                <a:off x="144579" y="144006"/>
                <a:ext cx="2305909" cy="588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500"/>
                  <a:buFont typeface="Ultra"/>
                  <a:buNone/>
                </a:pPr>
                <a:r>
                  <a:rPr lang="ko-KR" sz="3500" i="0" u="none" strike="noStrike" cap="none">
                    <a:solidFill>
                      <a:srgbClr val="FFFFFF"/>
                    </a:solidFill>
                    <a:latin typeface="+mj-ea"/>
                    <a:ea typeface="+mj-ea"/>
                    <a:cs typeface="Ultra"/>
                    <a:sym typeface="Ultra"/>
                  </a:rPr>
                  <a:t>업무분담</a:t>
                </a:r>
                <a:endParaRPr sz="350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171452" y="762567"/>
                <a:ext cx="1666874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>
                <a:off x="171451" y="1381126"/>
                <a:ext cx="152005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  <p:cxnSp>
          <p:nvCxnSpPr>
            <p:cNvPr id="317" name="Google Shape;317;p23"/>
            <p:cNvCxnSpPr/>
            <p:nvPr/>
          </p:nvCxnSpPr>
          <p:spPr>
            <a:xfrm>
              <a:off x="295275" y="6292795"/>
              <a:ext cx="2016125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8" name="Google Shape;318;p23"/>
            <p:cNvSpPr/>
            <p:nvPr/>
          </p:nvSpPr>
          <p:spPr>
            <a:xfrm>
              <a:off x="209550" y="6365304"/>
              <a:ext cx="11147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Ultra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By team 하랑</a:t>
              </a:r>
              <a:endParaRPr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cxnSp>
        <p:nvCxnSpPr>
          <p:cNvPr id="319" name="Google Shape;319;p23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0" name="Google Shape;320;p23"/>
          <p:cNvSpPr txBox="1"/>
          <p:nvPr/>
        </p:nvSpPr>
        <p:spPr>
          <a:xfrm>
            <a:off x="2682978" y="492780"/>
            <a:ext cx="17475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 dirty="0"/>
          </a:p>
        </p:txBody>
      </p:sp>
      <p:sp>
        <p:nvSpPr>
          <p:cNvPr id="321" name="Google Shape;321;p23"/>
          <p:cNvSpPr txBox="1"/>
          <p:nvPr/>
        </p:nvSpPr>
        <p:spPr>
          <a:xfrm>
            <a:off x="4403351" y="68282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  <p:sp>
        <p:nvSpPr>
          <p:cNvPr id="322" name="Google Shape;322;p23"/>
          <p:cNvSpPr/>
          <p:nvPr/>
        </p:nvSpPr>
        <p:spPr>
          <a:xfrm>
            <a:off x="2618140" y="5344180"/>
            <a:ext cx="9278586" cy="1161706"/>
          </a:xfrm>
          <a:prstGeom prst="rect">
            <a:avLst/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323" name="Google Shape;323;p23"/>
          <p:cNvGrpSpPr/>
          <p:nvPr/>
        </p:nvGrpSpPr>
        <p:grpSpPr>
          <a:xfrm>
            <a:off x="2794000" y="1513820"/>
            <a:ext cx="1752088" cy="307777"/>
            <a:chOff x="2794000" y="1513820"/>
            <a:chExt cx="1752088" cy="307777"/>
          </a:xfrm>
        </p:grpSpPr>
        <p:sp>
          <p:nvSpPr>
            <p:cNvPr id="324" name="Google Shape;324;p23"/>
            <p:cNvSpPr/>
            <p:nvPr/>
          </p:nvSpPr>
          <p:spPr>
            <a:xfrm>
              <a:off x="2794000" y="1618595"/>
              <a:ext cx="86380" cy="863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2917116" y="1513820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팀원 별 담당 업무</a:t>
              </a: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326" name="Google Shape;326;p23"/>
          <p:cNvSpPr/>
          <p:nvPr/>
        </p:nvSpPr>
        <p:spPr>
          <a:xfrm>
            <a:off x="3012700" y="2037806"/>
            <a:ext cx="8754530" cy="4136026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aphicFrame>
        <p:nvGraphicFramePr>
          <p:cNvPr id="327" name="Google Shape;327;p23"/>
          <p:cNvGraphicFramePr/>
          <p:nvPr/>
        </p:nvGraphicFramePr>
        <p:xfrm>
          <a:off x="3012700" y="2037805"/>
          <a:ext cx="8772875" cy="4136000"/>
        </p:xfrm>
        <a:graphic>
          <a:graphicData uri="http://schemas.openxmlformats.org/drawingml/2006/table">
            <a:tbl>
              <a:tblPr>
                <a:noFill/>
                <a:tableStyleId>{00741857-5767-4E1A-BCF4-C5F910495E34}</a:tableStyleId>
              </a:tblPr>
              <a:tblGrid>
                <a:gridCol w="120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강희정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김지은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김민우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자료수집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 err="1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아이트래킹</a:t>
                      </a: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수집 조사, </a:t>
                      </a:r>
                      <a:r>
                        <a:rPr lang="ko-KR" sz="1300" dirty="0">
                          <a:solidFill>
                            <a:srgbClr val="404040"/>
                          </a:solidFill>
                        </a:rPr>
                        <a:t>얼굴 표정 분석 알고리즘 조사, </a:t>
                      </a:r>
                      <a:endParaRPr sz="1300" dirty="0">
                        <a:solidFill>
                          <a:srgbClr val="404040"/>
                        </a:solidFill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dirty="0">
                          <a:solidFill>
                            <a:srgbClr val="404040"/>
                          </a:solidFill>
                        </a:rPr>
                        <a:t>집중도 분석 알고리즘 조사</a:t>
                      </a:r>
                      <a:r>
                        <a:rPr lang="ko-KR" dirty="0"/>
                        <a:t>, </a:t>
                      </a:r>
                      <a:r>
                        <a:rPr lang="ko-KR" sz="1300" dirty="0" err="1">
                          <a:solidFill>
                            <a:srgbClr val="404040"/>
                          </a:solidFill>
                        </a:rPr>
                        <a:t>python</a:t>
                      </a:r>
                      <a:r>
                        <a:rPr lang="ko-KR" sz="1300" dirty="0">
                          <a:solidFill>
                            <a:srgbClr val="404040"/>
                          </a:solidFill>
                        </a:rPr>
                        <a:t>/</a:t>
                      </a:r>
                      <a:r>
                        <a:rPr lang="ko-KR" sz="1300" dirty="0" err="1">
                          <a:solidFill>
                            <a:srgbClr val="404040"/>
                          </a:solidFill>
                        </a:rPr>
                        <a:t>openCV와</a:t>
                      </a: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안드로이드 연동 자료조사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      계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 err="1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아이트래킹</a:t>
                      </a: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수집 설계</a:t>
                      </a:r>
                      <a:endParaRPr dirty="0"/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동영상 저장, 생성 설계</a:t>
                      </a:r>
                      <a:endParaRPr sz="1300" b="0" i="0" u="none" strike="noStrike" cap="none" dirty="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 dirty="0">
                          <a:solidFill>
                            <a:srgbClr val="404040"/>
                          </a:solidFill>
                        </a:rPr>
                        <a:t>집중도 분석 알고리즘 설계</a:t>
                      </a:r>
                      <a:endParaRPr sz="1300" dirty="0">
                        <a:solidFill>
                          <a:srgbClr val="404040"/>
                        </a:solidFill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>
                          <a:solidFill>
                            <a:srgbClr val="404040"/>
                          </a:solidFill>
                        </a:rPr>
                        <a:t> 표정 분석 알고리즘 설계</a:t>
                      </a:r>
                      <a:endParaRPr sz="1300">
                        <a:solidFill>
                          <a:srgbClr val="404040"/>
                        </a:solidFill>
                      </a:endParaRPr>
                    </a:p>
                    <a:p>
                      <a:pPr marL="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>
                          <a:solidFill>
                            <a:srgbClr val="404040"/>
                          </a:solidFill>
                        </a:rPr>
                        <a:t> openCV, Android 연동</a:t>
                      </a:r>
                      <a:endParaRPr sz="1300">
                        <a:solidFill>
                          <a:srgbClr val="404040"/>
                        </a:solidFill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데이터베이스(mysql)</a:t>
                      </a:r>
                      <a:endParaRPr sz="1300" b="0" i="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Server 설계</a:t>
                      </a:r>
                      <a:endParaRPr/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앱 설계</a:t>
                      </a:r>
                      <a:endParaRPr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      현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아이트래킹 수집 구현</a:t>
                      </a:r>
                      <a:endParaRPr sz="1300" b="0" i="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>
                          <a:solidFill>
                            <a:srgbClr val="404040"/>
                          </a:solidFill>
                        </a:rPr>
                        <a:t>집중도 분석 알고리즘 설계</a:t>
                      </a:r>
                      <a:endParaRPr sz="1300">
                        <a:solidFill>
                          <a:srgbClr val="404040"/>
                        </a:solidFill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하이라이트 동영상 생성 구현</a:t>
                      </a:r>
                      <a:endParaRPr sz="1300" b="0" i="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>
                          <a:solidFill>
                            <a:srgbClr val="404040"/>
                          </a:solidFill>
                        </a:rPr>
                        <a:t>OpenCV 구현</a:t>
                      </a:r>
                      <a:endParaRPr sz="1300">
                        <a:solidFill>
                          <a:srgbClr val="404040"/>
                        </a:solidFill>
                      </a:endParaRPr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Char char="•"/>
                      </a:pPr>
                      <a:r>
                        <a:rPr lang="ko-KR" sz="1300">
                          <a:solidFill>
                            <a:srgbClr val="404040"/>
                          </a:solidFill>
                        </a:rPr>
                        <a:t>표정 분석 알고리즘 구현</a:t>
                      </a:r>
                      <a:endParaRPr sz="1300">
                        <a:solidFill>
                          <a:srgbClr val="404040"/>
                        </a:solidFill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Oracle DB 및 AWS Server 구현</a:t>
                      </a:r>
                      <a:endParaRPr/>
                    </a:p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구현</a:t>
                      </a:r>
                      <a:endParaRPr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800" b="1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알고리즘 정확도 테스트</a:t>
                      </a:r>
                      <a:endParaRPr dirty="0"/>
                    </a:p>
                    <a:p>
                      <a:pPr marL="0" marR="0" lvl="0" indent="-82550" algn="l" rtl="0"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DB/Server, </a:t>
                      </a:r>
                      <a:r>
                        <a:rPr lang="ko-KR" sz="1300" b="0" i="0" u="none" strike="noStrike" cap="none" dirty="0" err="1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SeeSo</a:t>
                      </a: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연동 테스트</a:t>
                      </a:r>
                      <a:endParaRPr dirty="0"/>
                    </a:p>
                    <a:p>
                      <a:pPr marL="0" marR="0" lvl="0" indent="-82550" algn="l" rtl="0"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ko-KR" sz="1300" b="0" i="0" u="none" strike="noStrike" cap="none" dirty="0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통합테스트 / 유지보수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850" cap="flat" cmpd="sng">
                      <a:solidFill>
                        <a:srgbClr val="4D4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/>
          <p:nvPr/>
        </p:nvSpPr>
        <p:spPr>
          <a:xfrm>
            <a:off x="2543174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333" name="Google Shape;333;p24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24"/>
          <p:cNvSpPr txBox="1"/>
          <p:nvPr/>
        </p:nvSpPr>
        <p:spPr>
          <a:xfrm>
            <a:off x="2682978" y="492780"/>
            <a:ext cx="17475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수행 일정</a:t>
            </a:r>
            <a:endParaRPr/>
          </a:p>
        </p:txBody>
      </p:sp>
      <p:sp>
        <p:nvSpPr>
          <p:cNvPr id="335" name="Google Shape;335;p24"/>
          <p:cNvSpPr txBox="1"/>
          <p:nvPr/>
        </p:nvSpPr>
        <p:spPr>
          <a:xfrm>
            <a:off x="4403351" y="68282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4275279" y="5403449"/>
            <a:ext cx="7074136" cy="961609"/>
          </a:xfrm>
          <a:prstGeom prst="rect">
            <a:avLst/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2794000" y="1513820"/>
            <a:ext cx="2891823" cy="307777"/>
            <a:chOff x="2794000" y="1513820"/>
            <a:chExt cx="2891823" cy="307777"/>
          </a:xfrm>
        </p:grpSpPr>
        <p:sp>
          <p:nvSpPr>
            <p:cNvPr id="338" name="Google Shape;338;p24"/>
            <p:cNvSpPr/>
            <p:nvPr/>
          </p:nvSpPr>
          <p:spPr>
            <a:xfrm>
              <a:off x="2794000" y="1618595"/>
              <a:ext cx="86380" cy="863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24"/>
            <p:cNvSpPr txBox="1"/>
            <p:nvPr/>
          </p:nvSpPr>
          <p:spPr>
            <a:xfrm>
              <a:off x="2917116" y="1513820"/>
              <a:ext cx="27687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시스템 개발 일정을 월별로 기술</a:t>
              </a:r>
              <a:endParaRPr>
                <a:latin typeface="+mj-ea"/>
                <a:ea typeface="+mj-ea"/>
              </a:endParaRPr>
            </a:p>
          </p:txBody>
        </p:sp>
      </p:grpSp>
      <p:sp>
        <p:nvSpPr>
          <p:cNvPr id="340" name="Google Shape;340;p24"/>
          <p:cNvSpPr/>
          <p:nvPr/>
        </p:nvSpPr>
        <p:spPr>
          <a:xfrm>
            <a:off x="3314700" y="223361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3303060" y="2195981"/>
            <a:ext cx="8046354" cy="3732653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aphicFrame>
        <p:nvGraphicFramePr>
          <p:cNvPr id="342" name="Google Shape;342;p24"/>
          <p:cNvGraphicFramePr/>
          <p:nvPr/>
        </p:nvGraphicFramePr>
        <p:xfrm>
          <a:off x="3309410" y="2194019"/>
          <a:ext cx="8040025" cy="3732675"/>
        </p:xfrm>
        <a:graphic>
          <a:graphicData uri="http://schemas.openxmlformats.org/drawingml/2006/table">
            <a:tbl>
              <a:tblPr>
                <a:noFill/>
                <a:tableStyleId>{00741857-5767-4E1A-BCF4-C5F910495E34}</a:tableStyleId>
              </a:tblPr>
              <a:tblGrid>
                <a:gridCol w="168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4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추진 사항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정의 및 분석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 설계 및 </a:t>
                      </a:r>
                      <a:endParaRPr sz="1200" b="0" i="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상세설계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구현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시험 및 데모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문서화 및 발표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최종보고서 작성 및 패키징</a:t>
                      </a:r>
                      <a:endParaRPr sz="1800" u="none" strike="noStrike" cap="none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3" name="Google Shape;343;p24"/>
          <p:cNvSpPr/>
          <p:nvPr/>
        </p:nvSpPr>
        <p:spPr>
          <a:xfrm>
            <a:off x="3089275" y="241617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344" name="Google Shape;344;p2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2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9319" y="5437630"/>
            <a:ext cx="2287806" cy="2033894"/>
            <a:chOff x="89319" y="5437630"/>
            <a:chExt cx="2287806" cy="2033894"/>
          </a:xfrm>
        </p:grpSpPr>
        <p:grpSp>
          <p:nvGrpSpPr>
            <p:cNvPr id="347" name="Google Shape;347;p24"/>
            <p:cNvGrpSpPr/>
            <p:nvPr/>
          </p:nvGrpSpPr>
          <p:grpSpPr>
            <a:xfrm>
              <a:off x="89319" y="5437630"/>
              <a:ext cx="2287806" cy="2033894"/>
              <a:chOff x="144579" y="144006"/>
              <a:chExt cx="1882504" cy="1897554"/>
            </a:xfrm>
          </p:grpSpPr>
          <p:sp>
            <p:nvSpPr>
              <p:cNvPr id="348" name="Google Shape;348;p24"/>
              <p:cNvSpPr txBox="1"/>
              <p:nvPr/>
            </p:nvSpPr>
            <p:spPr>
              <a:xfrm>
                <a:off x="144579" y="144006"/>
                <a:ext cx="1882504" cy="588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500"/>
                  <a:buFont typeface="Ultra"/>
                  <a:buNone/>
                </a:pPr>
                <a:r>
                  <a:rPr lang="ko-KR" sz="3500" i="0" u="none" strike="noStrike" cap="none">
                    <a:solidFill>
                      <a:srgbClr val="FFFFFF"/>
                    </a:solidFill>
                    <a:latin typeface="+mj-ea"/>
                    <a:ea typeface="+mj-ea"/>
                    <a:cs typeface="Ultra"/>
                    <a:sym typeface="Ultra"/>
                  </a:rPr>
                  <a:t>수행일정</a:t>
                </a:r>
                <a:endParaRPr sz="350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171452" y="762567"/>
                <a:ext cx="1666874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171451" y="1381126"/>
                <a:ext cx="152005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  <p:cxnSp>
          <p:nvCxnSpPr>
            <p:cNvPr id="351" name="Google Shape;351;p24"/>
            <p:cNvCxnSpPr/>
            <p:nvPr/>
          </p:nvCxnSpPr>
          <p:spPr>
            <a:xfrm>
              <a:off x="295275" y="6292795"/>
              <a:ext cx="2016125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2" name="Google Shape;352;p24"/>
            <p:cNvSpPr/>
            <p:nvPr/>
          </p:nvSpPr>
          <p:spPr>
            <a:xfrm>
              <a:off x="209550" y="6365304"/>
              <a:ext cx="11147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Ultra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By team 하랑</a:t>
              </a:r>
              <a:endParaRPr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2543174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358" name="Google Shape;358;p25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5"/>
          <p:cNvSpPr txBox="1"/>
          <p:nvPr/>
        </p:nvSpPr>
        <p:spPr>
          <a:xfrm>
            <a:off x="2682978" y="492780"/>
            <a:ext cx="17475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2800" b="0" i="0" u="none" strike="noStrike" cap="none">
              <a:solidFill>
                <a:srgbClr val="F0B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4403351" y="68282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협업도구</a:t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3803994" y="5383378"/>
            <a:ext cx="7074136" cy="1071199"/>
          </a:xfrm>
          <a:prstGeom prst="rect">
            <a:avLst/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362" name="Google Shape;362;p25"/>
          <p:cNvGrpSpPr/>
          <p:nvPr/>
        </p:nvGrpSpPr>
        <p:grpSpPr>
          <a:xfrm>
            <a:off x="2794000" y="1448500"/>
            <a:ext cx="5968326" cy="369300"/>
            <a:chOff x="2794000" y="1448500"/>
            <a:chExt cx="5968326" cy="369300"/>
          </a:xfrm>
        </p:grpSpPr>
        <p:sp>
          <p:nvSpPr>
            <p:cNvPr id="363" name="Google Shape;363;p25"/>
            <p:cNvSpPr/>
            <p:nvPr/>
          </p:nvSpPr>
          <p:spPr>
            <a:xfrm>
              <a:off x="2794000" y="1618595"/>
              <a:ext cx="86380" cy="863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25"/>
            <p:cNvSpPr txBox="1"/>
            <p:nvPr/>
          </p:nvSpPr>
          <p:spPr>
            <a:xfrm>
              <a:off x="2917126" y="1448500"/>
              <a:ext cx="584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sz="1800" b="1">
                  <a:solidFill>
                    <a:srgbClr val="3F3F3F"/>
                  </a:solidFill>
                  <a:latin typeface="+mj-ea"/>
                  <a:ea typeface="+mj-ea"/>
                  <a:cs typeface="Malgun Gothic"/>
                  <a:sym typeface="Malgun Gothic"/>
                </a:rPr>
                <a:t>https://github.com/kpuce2021/HaRang</a:t>
              </a:r>
              <a:endParaRPr sz="1400" b="0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65" name="Google Shape;365;p25"/>
          <p:cNvSpPr/>
          <p:nvPr/>
        </p:nvSpPr>
        <p:spPr>
          <a:xfrm>
            <a:off x="3314700" y="223361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3089275" y="241617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367" name="Google Shape;367;p25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25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121977" y="5437630"/>
            <a:ext cx="2189423" cy="2033894"/>
            <a:chOff x="121977" y="5437630"/>
            <a:chExt cx="2189423" cy="2033894"/>
          </a:xfrm>
        </p:grpSpPr>
        <p:grpSp>
          <p:nvGrpSpPr>
            <p:cNvPr id="370" name="Google Shape;370;p25"/>
            <p:cNvGrpSpPr/>
            <p:nvPr/>
          </p:nvGrpSpPr>
          <p:grpSpPr>
            <a:xfrm>
              <a:off x="121977" y="5437630"/>
              <a:ext cx="2081019" cy="2033894"/>
              <a:chOff x="171451" y="144006"/>
              <a:chExt cx="1712351" cy="1897554"/>
            </a:xfrm>
          </p:grpSpPr>
          <p:sp>
            <p:nvSpPr>
              <p:cNvPr id="371" name="Google Shape;371;p25"/>
              <p:cNvSpPr txBox="1"/>
              <p:nvPr/>
            </p:nvSpPr>
            <p:spPr>
              <a:xfrm>
                <a:off x="171451" y="144006"/>
                <a:ext cx="1712351" cy="588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500"/>
                  <a:buFont typeface="Ultra"/>
                  <a:buNone/>
                </a:pPr>
                <a:r>
                  <a:rPr lang="ko-KR" sz="3500" i="0" u="none" strike="noStrike" cap="none">
                    <a:solidFill>
                      <a:srgbClr val="FFFFFF"/>
                    </a:solidFill>
                    <a:latin typeface="+mj-ea"/>
                    <a:ea typeface="+mj-ea"/>
                    <a:cs typeface="Ultra"/>
                    <a:sym typeface="Ultra"/>
                  </a:rPr>
                  <a:t>GitHub</a:t>
                </a: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1452" y="762567"/>
                <a:ext cx="1666874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71451" y="1381126"/>
                <a:ext cx="152005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  <p:cxnSp>
          <p:nvCxnSpPr>
            <p:cNvPr id="374" name="Google Shape;374;p25"/>
            <p:cNvCxnSpPr/>
            <p:nvPr/>
          </p:nvCxnSpPr>
          <p:spPr>
            <a:xfrm>
              <a:off x="295275" y="6292795"/>
              <a:ext cx="2016125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5" name="Google Shape;375;p25"/>
            <p:cNvSpPr/>
            <p:nvPr/>
          </p:nvSpPr>
          <p:spPr>
            <a:xfrm>
              <a:off x="209550" y="6365304"/>
              <a:ext cx="11147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Ultra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By team 하랑</a:t>
              </a:r>
              <a:endParaRPr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138" y="1896375"/>
            <a:ext cx="6253451" cy="463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/>
          <p:nvPr/>
        </p:nvSpPr>
        <p:spPr>
          <a:xfrm>
            <a:off x="2543174" y="215696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382" name="Google Shape;382;p26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26"/>
          <p:cNvSpPr txBox="1"/>
          <p:nvPr/>
        </p:nvSpPr>
        <p:spPr>
          <a:xfrm>
            <a:off x="2682978" y="492780"/>
            <a:ext cx="17475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참고 문헌</a:t>
            </a:r>
            <a:endParaRPr/>
          </a:p>
        </p:txBody>
      </p:sp>
      <p:sp>
        <p:nvSpPr>
          <p:cNvPr id="384" name="Google Shape;384;p26"/>
          <p:cNvSpPr txBox="1"/>
          <p:nvPr/>
        </p:nvSpPr>
        <p:spPr>
          <a:xfrm>
            <a:off x="4222376" y="682823"/>
            <a:ext cx="10278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 필요 기술</a:t>
            </a:r>
            <a:endParaRPr dirty="0"/>
          </a:p>
        </p:txBody>
      </p:sp>
      <p:sp>
        <p:nvSpPr>
          <p:cNvPr id="385" name="Google Shape;385;p26"/>
          <p:cNvSpPr/>
          <p:nvPr/>
        </p:nvSpPr>
        <p:spPr>
          <a:xfrm rot="1280143">
            <a:off x="7530147" y="2114658"/>
            <a:ext cx="3318563" cy="3318563"/>
          </a:xfrm>
          <a:prstGeom prst="rect">
            <a:avLst/>
          </a:prstGeom>
          <a:noFill/>
          <a:ln w="508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86" name="Google Shape;386;p26"/>
          <p:cNvSpPr/>
          <p:nvPr/>
        </p:nvSpPr>
        <p:spPr>
          <a:xfrm rot="380143">
            <a:off x="7530147" y="2114658"/>
            <a:ext cx="3318563" cy="3318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387" name="Google Shape;387;p26"/>
          <p:cNvGrpSpPr/>
          <p:nvPr/>
        </p:nvGrpSpPr>
        <p:grpSpPr>
          <a:xfrm>
            <a:off x="2793938" y="3591863"/>
            <a:ext cx="4563113" cy="805563"/>
            <a:chOff x="2794000" y="1513825"/>
            <a:chExt cx="4563113" cy="805563"/>
          </a:xfrm>
        </p:grpSpPr>
        <p:grpSp>
          <p:nvGrpSpPr>
            <p:cNvPr id="388" name="Google Shape;388;p26"/>
            <p:cNvGrpSpPr/>
            <p:nvPr/>
          </p:nvGrpSpPr>
          <p:grpSpPr>
            <a:xfrm>
              <a:off x="2794000" y="1513825"/>
              <a:ext cx="1972910" cy="307800"/>
              <a:chOff x="2794000" y="1513825"/>
              <a:chExt cx="1972910" cy="307800"/>
            </a:xfrm>
          </p:grpSpPr>
          <p:sp>
            <p:nvSpPr>
              <p:cNvPr id="389" name="Google Shape;389;p26"/>
              <p:cNvSpPr/>
              <p:nvPr/>
            </p:nvSpPr>
            <p:spPr>
              <a:xfrm>
                <a:off x="2794000" y="1618595"/>
                <a:ext cx="86380" cy="86380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26"/>
              <p:cNvSpPr txBox="1"/>
              <p:nvPr/>
            </p:nvSpPr>
            <p:spPr>
              <a:xfrm>
                <a:off x="2917110" y="1513825"/>
                <a:ext cx="1849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lang="ko-KR" b="1">
                    <a:solidFill>
                      <a:srgbClr val="3F3F3F"/>
                    </a:solidFill>
                    <a:latin typeface="+mj-ea"/>
                    <a:ea typeface="+mj-ea"/>
                  </a:rPr>
                  <a:t>SVM 알고리즘</a:t>
                </a:r>
                <a:endParaRPr sz="1400" b="1" i="0" u="none" strike="noStrike" cap="none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91" name="Google Shape;391;p26"/>
            <p:cNvSpPr txBox="1"/>
            <p:nvPr/>
          </p:nvSpPr>
          <p:spPr>
            <a:xfrm>
              <a:off x="2917113" y="1796188"/>
              <a:ext cx="444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sz="1500" b="1" u="sng">
                  <a:solidFill>
                    <a:schemeClr val="hlink"/>
                  </a:solidFill>
                  <a:latin typeface="+mj-ea"/>
                  <a:ea typeface="+mj-ea"/>
                  <a:hlinkClick r:id="rId4"/>
                </a:rPr>
                <a:t>https://scikit-learn.org/stable/modules/svm.html</a:t>
              </a:r>
              <a:r>
                <a:rPr lang="ko-KR">
                  <a:solidFill>
                    <a:schemeClr val="dk1"/>
                  </a:solidFill>
                  <a:latin typeface="+mj-ea"/>
                  <a:ea typeface="+mj-ea"/>
                </a:rPr>
                <a:t> </a:t>
              </a: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392" name="Google Shape;392;p26"/>
          <p:cNvGrpSpPr/>
          <p:nvPr/>
        </p:nvGrpSpPr>
        <p:grpSpPr>
          <a:xfrm>
            <a:off x="2793950" y="2320675"/>
            <a:ext cx="4720027" cy="990254"/>
            <a:chOff x="2794000" y="1513829"/>
            <a:chExt cx="4720027" cy="990254"/>
          </a:xfrm>
        </p:grpSpPr>
        <p:grpSp>
          <p:nvGrpSpPr>
            <p:cNvPr id="393" name="Google Shape;393;p26"/>
            <p:cNvGrpSpPr/>
            <p:nvPr/>
          </p:nvGrpSpPr>
          <p:grpSpPr>
            <a:xfrm>
              <a:off x="2794000" y="1513829"/>
              <a:ext cx="3166325" cy="307800"/>
              <a:chOff x="2794000" y="1513829"/>
              <a:chExt cx="3166325" cy="307800"/>
            </a:xfrm>
          </p:grpSpPr>
          <p:sp>
            <p:nvSpPr>
              <p:cNvPr id="394" name="Google Shape;394;p26"/>
              <p:cNvSpPr/>
              <p:nvPr/>
            </p:nvSpPr>
            <p:spPr>
              <a:xfrm>
                <a:off x="2794000" y="1618595"/>
                <a:ext cx="86380" cy="86380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395" name="Google Shape;395;p26"/>
              <p:cNvSpPr txBox="1"/>
              <p:nvPr/>
            </p:nvSpPr>
            <p:spPr>
              <a:xfrm>
                <a:off x="2917125" y="1513829"/>
                <a:ext cx="3043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lang="ko-KR" b="1" dirty="0" err="1">
                    <a:solidFill>
                      <a:srgbClr val="3F3F3F"/>
                    </a:solidFill>
                    <a:latin typeface="+mj-ea"/>
                    <a:ea typeface="+mj-ea"/>
                  </a:rPr>
                  <a:t>tensorflow</a:t>
                </a:r>
                <a:r>
                  <a:rPr lang="ko-KR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 기반 CNN 알고리즘</a:t>
                </a:r>
                <a:endParaRPr sz="1400" b="1" i="0" u="none" strike="noStrike" cap="none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96" name="Google Shape;396;p26"/>
            <p:cNvSpPr txBox="1"/>
            <p:nvPr/>
          </p:nvSpPr>
          <p:spPr>
            <a:xfrm>
              <a:off x="2922642" y="1857752"/>
              <a:ext cx="45913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b="1" u="sng" dirty="0">
                  <a:solidFill>
                    <a:schemeClr val="hlink"/>
                  </a:solidFill>
                  <a:latin typeface="+mj-ea"/>
                  <a:ea typeface="+mj-ea"/>
                  <a:hlinkClick r:id="rId5"/>
                </a:rPr>
                <a:t>https://github.com/tensorflow/docs-l10n/blob/master/site/ko/tutorials/images/cnn.ipynb</a:t>
              </a:r>
              <a:r>
                <a:rPr lang="ko-KR" sz="1800" b="1" dirty="0">
                  <a:solidFill>
                    <a:schemeClr val="dk1"/>
                  </a:solidFill>
                  <a:latin typeface="+mj-ea"/>
                  <a:ea typeface="+mj-ea"/>
                </a:rPr>
                <a:t> </a:t>
              </a:r>
              <a:endParaRPr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2794000" y="4817250"/>
            <a:ext cx="2917471" cy="651721"/>
            <a:chOff x="2794000" y="1513808"/>
            <a:chExt cx="2917471" cy="651721"/>
          </a:xfrm>
        </p:grpSpPr>
        <p:grpSp>
          <p:nvGrpSpPr>
            <p:cNvPr id="398" name="Google Shape;398;p26"/>
            <p:cNvGrpSpPr/>
            <p:nvPr/>
          </p:nvGrpSpPr>
          <p:grpSpPr>
            <a:xfrm>
              <a:off x="2794000" y="1513808"/>
              <a:ext cx="1311428" cy="307800"/>
              <a:chOff x="2794000" y="1513808"/>
              <a:chExt cx="1311428" cy="307800"/>
            </a:xfrm>
          </p:grpSpPr>
          <p:sp>
            <p:nvSpPr>
              <p:cNvPr id="399" name="Google Shape;399;p26"/>
              <p:cNvSpPr/>
              <p:nvPr/>
            </p:nvSpPr>
            <p:spPr>
              <a:xfrm>
                <a:off x="2794000" y="1618595"/>
                <a:ext cx="86380" cy="86380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p26"/>
              <p:cNvSpPr txBox="1"/>
              <p:nvPr/>
            </p:nvSpPr>
            <p:spPr>
              <a:xfrm>
                <a:off x="2917128" y="1513808"/>
                <a:ext cx="118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3F3F3F"/>
                    </a:solidFill>
                    <a:latin typeface="+mj-ea"/>
                    <a:ea typeface="+mj-ea"/>
                  </a:rPr>
                  <a:t>OpenCV</a:t>
                </a:r>
                <a:endParaRPr sz="1400" b="1" i="0" u="none" strike="noStrike" cap="none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01" name="Google Shape;401;p26"/>
            <p:cNvSpPr txBox="1"/>
            <p:nvPr/>
          </p:nvSpPr>
          <p:spPr>
            <a:xfrm>
              <a:off x="2917116" y="1796197"/>
              <a:ext cx="27943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b="1" i="0" u="sng" strike="noStrike" cap="none">
                  <a:solidFill>
                    <a:schemeClr val="hlink"/>
                  </a:solidFill>
                  <a:latin typeface="+mj-ea"/>
                  <a:ea typeface="+mj-ea"/>
                  <a:cs typeface="Malgun Gothic"/>
                  <a:sym typeface="Malgun Gothic"/>
                  <a:hlinkClick r:id="rId6"/>
                </a:rPr>
                <a:t>https://bit.ly/37QPHZg</a:t>
              </a:r>
              <a:r>
                <a:rPr lang="ko-KR" sz="1800" b="1" i="0" u="none" strike="noStrike" cap="none">
                  <a:solidFill>
                    <a:srgbClr val="000000"/>
                  </a:solidFill>
                  <a:latin typeface="+mj-ea"/>
                  <a:ea typeface="+mj-ea"/>
                  <a:cs typeface="Malgun Gothic"/>
                  <a:sym typeface="Malgun Gothic"/>
                </a:rPr>
                <a:t> </a:t>
              </a:r>
              <a:endParaRPr sz="1200" b="0" i="0" u="none" strike="noStrike" cap="none">
                <a:solidFill>
                  <a:srgbClr val="3F3F3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cxnSp>
        <p:nvCxnSpPr>
          <p:cNvPr id="402" name="Google Shape;402;p26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3" name="Google Shape;403;p26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grpSp>
        <p:nvGrpSpPr>
          <p:cNvPr id="404" name="Google Shape;404;p26"/>
          <p:cNvGrpSpPr/>
          <p:nvPr/>
        </p:nvGrpSpPr>
        <p:grpSpPr>
          <a:xfrm>
            <a:off x="89319" y="5437630"/>
            <a:ext cx="2287806" cy="2033894"/>
            <a:chOff x="89319" y="5437630"/>
            <a:chExt cx="2287806" cy="2033894"/>
          </a:xfrm>
        </p:grpSpPr>
        <p:grpSp>
          <p:nvGrpSpPr>
            <p:cNvPr id="405" name="Google Shape;405;p26"/>
            <p:cNvGrpSpPr/>
            <p:nvPr/>
          </p:nvGrpSpPr>
          <p:grpSpPr>
            <a:xfrm>
              <a:off x="89319" y="5437630"/>
              <a:ext cx="2287806" cy="2033894"/>
              <a:chOff x="144579" y="144006"/>
              <a:chExt cx="1882504" cy="1897554"/>
            </a:xfrm>
          </p:grpSpPr>
          <p:sp>
            <p:nvSpPr>
              <p:cNvPr id="406" name="Google Shape;406;p26"/>
              <p:cNvSpPr txBox="1"/>
              <p:nvPr/>
            </p:nvSpPr>
            <p:spPr>
              <a:xfrm>
                <a:off x="144579" y="144006"/>
                <a:ext cx="1882504" cy="588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500"/>
                  <a:buFont typeface="Ultra"/>
                  <a:buNone/>
                </a:pPr>
                <a:r>
                  <a:rPr lang="ko-KR" sz="3500" i="0" u="none" strike="noStrike" cap="none">
                    <a:solidFill>
                      <a:srgbClr val="FFFFFF"/>
                    </a:solidFill>
                    <a:latin typeface="+mj-ea"/>
                    <a:ea typeface="+mj-ea"/>
                    <a:cs typeface="Ultra"/>
                    <a:sym typeface="Ultra"/>
                  </a:rPr>
                  <a:t>참고문헌</a:t>
                </a:r>
                <a:endParaRPr sz="350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171452" y="762567"/>
                <a:ext cx="1666874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171451" y="1381126"/>
                <a:ext cx="152005" cy="660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Malgun Gothic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  <p:cxnSp>
          <p:nvCxnSpPr>
            <p:cNvPr id="409" name="Google Shape;409;p26"/>
            <p:cNvCxnSpPr/>
            <p:nvPr/>
          </p:nvCxnSpPr>
          <p:spPr>
            <a:xfrm>
              <a:off x="295275" y="6292795"/>
              <a:ext cx="2016125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0" name="Google Shape;410;p26"/>
            <p:cNvSpPr/>
            <p:nvPr/>
          </p:nvSpPr>
          <p:spPr>
            <a:xfrm>
              <a:off x="209550" y="6365304"/>
              <a:ext cx="11147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Ultra"/>
                <a:buNone/>
              </a:pPr>
              <a:r>
                <a:rPr lang="ko-KR" sz="12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By team 하랑</a:t>
              </a:r>
              <a:endParaRPr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2793950" y="1289995"/>
            <a:ext cx="2848616" cy="651677"/>
            <a:chOff x="2794000" y="1513820"/>
            <a:chExt cx="2848616" cy="651677"/>
          </a:xfrm>
        </p:grpSpPr>
        <p:grpSp>
          <p:nvGrpSpPr>
            <p:cNvPr id="412" name="Google Shape;412;p26"/>
            <p:cNvGrpSpPr/>
            <p:nvPr/>
          </p:nvGrpSpPr>
          <p:grpSpPr>
            <a:xfrm>
              <a:off x="2794000" y="1513820"/>
              <a:ext cx="1205516" cy="307800"/>
              <a:chOff x="2794000" y="1513820"/>
              <a:chExt cx="1205516" cy="307800"/>
            </a:xfrm>
          </p:grpSpPr>
          <p:sp>
            <p:nvSpPr>
              <p:cNvPr id="413" name="Google Shape;413;p26"/>
              <p:cNvSpPr/>
              <p:nvPr/>
            </p:nvSpPr>
            <p:spPr>
              <a:xfrm>
                <a:off x="2794000" y="1618595"/>
                <a:ext cx="86400" cy="86400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  <p:sp>
            <p:nvSpPr>
              <p:cNvPr id="414" name="Google Shape;414;p26"/>
              <p:cNvSpPr txBox="1"/>
              <p:nvPr/>
            </p:nvSpPr>
            <p:spPr>
              <a:xfrm>
                <a:off x="2917116" y="1513820"/>
                <a:ext cx="1082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3F3F3F"/>
                    </a:solidFill>
                    <a:latin typeface="+mj-ea"/>
                    <a:ea typeface="+mj-ea"/>
                  </a:rPr>
                  <a:t>아이트래킹</a:t>
                </a:r>
                <a:endParaRPr sz="1400" b="1" i="0" u="none" strike="noStrike" cap="none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15" name="Google Shape;415;p26"/>
            <p:cNvSpPr txBox="1"/>
            <p:nvPr/>
          </p:nvSpPr>
          <p:spPr>
            <a:xfrm>
              <a:off x="2917116" y="1796197"/>
              <a:ext cx="272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b="1" i="0" u="sng" strike="noStrike" cap="none" dirty="0">
                  <a:solidFill>
                    <a:schemeClr val="hlink"/>
                  </a:solidFill>
                  <a:latin typeface="+mj-ea"/>
                  <a:ea typeface="+mj-ea"/>
                  <a:cs typeface="Malgun Gothic"/>
                  <a:sym typeface="Malgun Gothic"/>
                  <a:hlinkClick r:id="rId7"/>
                </a:rPr>
                <a:t>https://docs.seeso.io/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Malgun Gothic"/>
                  <a:sym typeface="Malgun Gothic"/>
                </a:rPr>
                <a:t>  </a:t>
              </a:r>
              <a:endParaRPr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27"/>
          <p:cNvCxnSpPr/>
          <p:nvPr/>
        </p:nvCxnSpPr>
        <p:spPr>
          <a:xfrm>
            <a:off x="2543174" y="990600"/>
            <a:ext cx="2651100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1" name="Google Shape;421;p27"/>
          <p:cNvSpPr txBox="1"/>
          <p:nvPr/>
        </p:nvSpPr>
        <p:spPr>
          <a:xfrm>
            <a:off x="2682978" y="492780"/>
            <a:ext cx="174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GitHub</a:t>
            </a:r>
            <a:endParaRPr sz="2800" b="0" i="0" u="none" strike="noStrike" cap="none">
              <a:solidFill>
                <a:srgbClr val="F0B01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4403351" y="68282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협업도구</a:t>
            </a:r>
            <a:endParaRPr>
              <a:latin typeface="+mj-ea"/>
              <a:ea typeface="+mj-e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3087126" y="2483675"/>
            <a:ext cx="584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7400" b="1" dirty="0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rPr>
              <a:t>THANK YOU</a:t>
            </a:r>
            <a:endParaRPr sz="7400" b="0" i="0" u="none" strike="noStrike" cap="none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121977" y="6763706"/>
            <a:ext cx="184847" cy="7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425" name="Google Shape;425;p27"/>
          <p:cNvSpPr txBox="1"/>
          <p:nvPr/>
        </p:nvSpPr>
        <p:spPr>
          <a:xfrm>
            <a:off x="7720650" y="3687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By</a:t>
            </a:r>
            <a:r>
              <a:rPr lang="ko-KR" sz="3000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team</a:t>
            </a:r>
            <a:r>
              <a:rPr lang="ko-KR" sz="3000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하랑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71451" y="551240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목차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6" name="Google Shape;96;p14"/>
          <p:cNvGrpSpPr/>
          <p:nvPr/>
        </p:nvGrpSpPr>
        <p:grpSpPr>
          <a:xfrm>
            <a:off x="3057879" y="1210523"/>
            <a:ext cx="8709395" cy="4377678"/>
            <a:chOff x="2974752" y="1716108"/>
            <a:chExt cx="8709395" cy="4377678"/>
          </a:xfrm>
        </p:grpSpPr>
        <p:grpSp>
          <p:nvGrpSpPr>
            <p:cNvPr id="97" name="Google Shape;97;p14"/>
            <p:cNvGrpSpPr/>
            <p:nvPr/>
          </p:nvGrpSpPr>
          <p:grpSpPr>
            <a:xfrm>
              <a:off x="2991256" y="3343231"/>
              <a:ext cx="2642899" cy="892549"/>
              <a:chOff x="3868737" y="1534875"/>
              <a:chExt cx="2509235" cy="938116"/>
            </a:xfrm>
          </p:grpSpPr>
          <p:sp>
            <p:nvSpPr>
              <p:cNvPr id="98" name="Google Shape;98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04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4188954" y="1987757"/>
                <a:ext cx="2189018" cy="485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시스템 구성도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0" name="Google Shape;100;p14"/>
            <p:cNvGrpSpPr/>
            <p:nvPr/>
          </p:nvGrpSpPr>
          <p:grpSpPr>
            <a:xfrm>
              <a:off x="9041248" y="1716108"/>
              <a:ext cx="2642899" cy="1261882"/>
              <a:chOff x="3868737" y="1534875"/>
              <a:chExt cx="2509235" cy="1326304"/>
            </a:xfrm>
          </p:grpSpPr>
          <p:sp>
            <p:nvSpPr>
              <p:cNvPr id="101" name="Google Shape;101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03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4188954" y="1987757"/>
                <a:ext cx="2189018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시스템 수행</a:t>
                </a:r>
                <a:endParaRPr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시나리오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3" name="Google Shape;103;p14"/>
            <p:cNvGrpSpPr/>
            <p:nvPr/>
          </p:nvGrpSpPr>
          <p:grpSpPr>
            <a:xfrm>
              <a:off x="2991507" y="4968187"/>
              <a:ext cx="2642899" cy="892549"/>
              <a:chOff x="3868737" y="1534875"/>
              <a:chExt cx="2509235" cy="938116"/>
            </a:xfrm>
          </p:grpSpPr>
          <p:sp>
            <p:nvSpPr>
              <p:cNvPr id="104" name="Google Shape;104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06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4188954" y="1987757"/>
                <a:ext cx="2189018" cy="485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업무 분담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6" name="Google Shape;106;p14"/>
            <p:cNvGrpSpPr/>
            <p:nvPr/>
          </p:nvGrpSpPr>
          <p:grpSpPr>
            <a:xfrm>
              <a:off x="5732010" y="1716108"/>
              <a:ext cx="3140600" cy="1261882"/>
              <a:chOff x="3868737" y="1534875"/>
              <a:chExt cx="2509235" cy="1326304"/>
            </a:xfrm>
          </p:grpSpPr>
          <p:sp>
            <p:nvSpPr>
              <p:cNvPr id="107" name="Google Shape;107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02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188954" y="1987757"/>
                <a:ext cx="2189018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관련 연구 및 사례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9" name="Google Shape;109;p14"/>
            <p:cNvGrpSpPr/>
            <p:nvPr/>
          </p:nvGrpSpPr>
          <p:grpSpPr>
            <a:xfrm>
              <a:off x="2974752" y="1782087"/>
              <a:ext cx="2642899" cy="870125"/>
              <a:chOff x="3868737" y="1534875"/>
              <a:chExt cx="2509235" cy="914547"/>
            </a:xfrm>
          </p:grpSpPr>
          <p:sp>
            <p:nvSpPr>
              <p:cNvPr id="110" name="Google Shape;110;p14"/>
              <p:cNvSpPr txBox="1"/>
              <p:nvPr/>
            </p:nvSpPr>
            <p:spPr>
              <a:xfrm>
                <a:off x="3868737" y="1534875"/>
                <a:ext cx="98769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dirty="0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01 </a:t>
                </a:r>
                <a:endParaRPr sz="2800" b="1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4188954" y="1987757"/>
                <a:ext cx="218901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종합설계개요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2" name="Google Shape;112;p14"/>
            <p:cNvGrpSpPr/>
            <p:nvPr/>
          </p:nvGrpSpPr>
          <p:grpSpPr>
            <a:xfrm>
              <a:off x="9041248" y="3223270"/>
              <a:ext cx="2642899" cy="1261882"/>
              <a:chOff x="3868737" y="1534875"/>
              <a:chExt cx="2509235" cy="1326304"/>
            </a:xfrm>
          </p:grpSpPr>
          <p:sp>
            <p:nvSpPr>
              <p:cNvPr id="113" name="Google Shape;113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05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188954" y="1987757"/>
                <a:ext cx="2189018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개발 환경 및</a:t>
                </a:r>
                <a:endParaRPr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개발 방법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5814029" y="4891178"/>
              <a:ext cx="3186205" cy="892549"/>
              <a:chOff x="3868737" y="1534875"/>
              <a:chExt cx="3025063" cy="938116"/>
            </a:xfrm>
          </p:grpSpPr>
          <p:sp>
            <p:nvSpPr>
              <p:cNvPr id="116" name="Google Shape;116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dirty="0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07 </a:t>
                </a:r>
                <a:endParaRPr sz="2800" b="1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4188954" y="1987757"/>
                <a:ext cx="2704846" cy="485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종합설계 수행일정</a:t>
                </a:r>
                <a:endParaRPr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  <p:grpSp>
          <p:nvGrpSpPr>
            <p:cNvPr id="118" name="Google Shape;118;p14"/>
            <p:cNvGrpSpPr/>
            <p:nvPr/>
          </p:nvGrpSpPr>
          <p:grpSpPr>
            <a:xfrm>
              <a:off x="9041248" y="4831904"/>
              <a:ext cx="2642899" cy="1261882"/>
              <a:chOff x="3868737" y="1534875"/>
              <a:chExt cx="2509235" cy="1326304"/>
            </a:xfrm>
          </p:grpSpPr>
          <p:sp>
            <p:nvSpPr>
              <p:cNvPr id="119" name="Google Shape;119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08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4188954" y="1987757"/>
                <a:ext cx="2189018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필요기술 및</a:t>
                </a:r>
                <a:endParaRPr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참고문헌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1;p16">
            <a:extLst>
              <a:ext uri="{FF2B5EF4-FFF2-40B4-BE49-F238E27FC236}">
                <a16:creationId xmlns:a16="http://schemas.microsoft.com/office/drawing/2014/main" id="{769DC995-89AA-437E-B239-AA7EF6638F3E}"/>
              </a:ext>
            </a:extLst>
          </p:cNvPr>
          <p:cNvSpPr/>
          <p:nvPr/>
        </p:nvSpPr>
        <p:spPr>
          <a:xfrm>
            <a:off x="2543173" y="156390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278378" y="4305711"/>
            <a:ext cx="136447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종합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설계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개요</a:t>
            </a:r>
            <a:endParaRPr>
              <a:latin typeface="+mj-ea"/>
              <a:ea typeface="+mj-ea"/>
            </a:endParaRPr>
          </a:p>
        </p:txBody>
      </p:sp>
      <p:cxnSp>
        <p:nvCxnSpPr>
          <p:cNvPr id="128" name="Google Shape;128;p15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2543174" y="990600"/>
            <a:ext cx="309350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5"/>
          <p:cNvSpPr txBox="1"/>
          <p:nvPr/>
        </p:nvSpPr>
        <p:spPr>
          <a:xfrm>
            <a:off x="2682977" y="492780"/>
            <a:ext cx="23926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연구개발배경</a:t>
            </a:r>
            <a:endParaRPr dirty="0"/>
          </a:p>
        </p:txBody>
      </p:sp>
      <p:sp>
        <p:nvSpPr>
          <p:cNvPr id="131" name="Google Shape;131;p15"/>
          <p:cNvSpPr/>
          <p:nvPr/>
        </p:nvSpPr>
        <p:spPr>
          <a:xfrm>
            <a:off x="2768800" y="1525405"/>
            <a:ext cx="89670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</a:t>
            </a:r>
            <a:r>
              <a:rPr lang="ko-KR" sz="25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500" b="1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영상 콘텐츠에 대한 관심 증가</a:t>
            </a:r>
            <a:r>
              <a:rPr lang="ko-KR" sz="2500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endParaRPr sz="2500" dirty="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350" dirty="0">
                <a:solidFill>
                  <a:srgbClr val="1B1B1B"/>
                </a:solidFill>
                <a:highlight>
                  <a:schemeClr val="lt1"/>
                </a:highlight>
                <a:latin typeface="+mj-ea"/>
                <a:ea typeface="+mj-ea"/>
                <a:cs typeface="Malgun Gothic"/>
                <a:sym typeface="Malgun Gothic"/>
              </a:rPr>
              <a:t>   	</a:t>
            </a:r>
            <a:r>
              <a:rPr lang="ko-KR" sz="135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코로나19 사태로 변화된 일상에서 자연스레 여유시간을 채우기 위해 동영상 콘텐츠 소비 시간 증대</a:t>
            </a:r>
            <a:endParaRPr sz="135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4931326" y="657241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00" y="3253595"/>
            <a:ext cx="4822124" cy="33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2768800" y="3778975"/>
            <a:ext cx="4066900" cy="25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</a:t>
            </a:r>
            <a:r>
              <a:rPr lang="ko-KR" sz="25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500" b="1" dirty="0" err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숏폼</a:t>
            </a:r>
            <a:r>
              <a:rPr lang="ko-KR" sz="2500" b="1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 형태의 콘텐츠 선호</a:t>
            </a:r>
            <a:endParaRPr sz="2500" b="1" dirty="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모바일을 통한 영상 콘텐츠 소비가 증가하면서 비교적 짧은 러닝타임을 가진 </a:t>
            </a:r>
            <a:r>
              <a:rPr lang="ko-KR" sz="1350" dirty="0" err="1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숏폼</a:t>
            </a:r>
            <a:r>
              <a:rPr lang="ko-KR" sz="1350" dirty="0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 콘텐츠가 관심을 받고 있음. </a:t>
            </a:r>
            <a:endParaRPr sz="1350" dirty="0">
              <a:solidFill>
                <a:srgbClr val="1B1B1B"/>
              </a:solidFill>
              <a:highlight>
                <a:srgbClr val="FFFFFF"/>
              </a:highlight>
              <a:latin typeface="+mj-ea"/>
              <a:ea typeface="+mj-ea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rgbClr val="030303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OTT 서비스들의 </a:t>
            </a:r>
            <a:r>
              <a:rPr lang="ko-KR" sz="1350" dirty="0" err="1">
                <a:solidFill>
                  <a:srgbClr val="030303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App</a:t>
            </a:r>
            <a:r>
              <a:rPr lang="ko-KR" sz="1350" dirty="0">
                <a:solidFill>
                  <a:srgbClr val="030303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sz="1350" dirty="0" err="1">
                <a:solidFill>
                  <a:srgbClr val="030303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실행당</a:t>
            </a:r>
            <a:r>
              <a:rPr lang="ko-KR" sz="1350" dirty="0">
                <a:solidFill>
                  <a:srgbClr val="030303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 평균 이용시간 또한 10분 내외로, 일과시간 동안 짧게 이용하는 형태로 영상을 소비하는 것으로 나타남.</a:t>
            </a:r>
            <a:br>
              <a:rPr lang="ko-KR" sz="1350" dirty="0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</a:br>
            <a:r>
              <a:rPr lang="ko-KR" sz="1350" dirty="0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긴 영상일수록 영상 시청 이탈율이 증가하고 시청 완료율이 떨어짐을 보임.</a:t>
            </a:r>
            <a:endParaRPr sz="2500" dirty="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2768800" y="2585403"/>
            <a:ext cx="92517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</a:t>
            </a:r>
            <a:r>
              <a:rPr lang="ko-KR" sz="25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500" b="1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스마트폰을 활용한 영상매체 활용 증가</a:t>
            </a:r>
            <a:endParaRPr sz="2500" b="1" dirty="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rgbClr val="1B1B1B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2020년 스마트폰으로 영상을 시청한 시간은 월평균 26시간으로 전년 동기보다 31% 증가. </a:t>
            </a:r>
            <a:r>
              <a:rPr lang="ko-KR" sz="1300" dirty="0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전체 응답자의 56.3%가 </a:t>
            </a:r>
            <a:r>
              <a:rPr lang="ko-KR" sz="1300" dirty="0" err="1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OTT를</a:t>
            </a:r>
            <a:r>
              <a:rPr lang="ko-KR" sz="1300" dirty="0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  <a:cs typeface="Malgun Gothic"/>
                <a:sym typeface="Malgun Gothic"/>
              </a:rPr>
              <a:t> 이용한 것으로 나타나 스마트폰 사용자의 영상매체 사용량이 증가함을 알 수 있음.</a:t>
            </a:r>
            <a:endParaRPr sz="1350" dirty="0">
              <a:solidFill>
                <a:srgbClr val="1B1B1B"/>
              </a:solidFill>
              <a:highlight>
                <a:srgbClr val="FFFFFF"/>
              </a:highlight>
              <a:latin typeface="+mj-ea"/>
              <a:ea typeface="+mj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2543173" y="156390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78378" y="4305711"/>
            <a:ext cx="136447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종합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설계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개요</a:t>
            </a:r>
            <a:endParaRPr>
              <a:latin typeface="+mj-ea"/>
              <a:ea typeface="+mj-ea"/>
            </a:endParaRPr>
          </a:p>
        </p:txBody>
      </p:sp>
      <p:cxnSp>
        <p:nvCxnSpPr>
          <p:cNvPr id="143" name="Google Shape;143;p16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4" name="Google Shape;144;p16"/>
          <p:cNvGrpSpPr/>
          <p:nvPr/>
        </p:nvGrpSpPr>
        <p:grpSpPr>
          <a:xfrm>
            <a:off x="2543173" y="492780"/>
            <a:ext cx="3460061" cy="523220"/>
            <a:chOff x="2543174" y="492780"/>
            <a:chExt cx="3101168" cy="523220"/>
          </a:xfrm>
        </p:grpSpPr>
        <p:cxnSp>
          <p:nvCxnSpPr>
            <p:cNvPr id="145" name="Google Shape;145;p16"/>
            <p:cNvCxnSpPr/>
            <p:nvPr/>
          </p:nvCxnSpPr>
          <p:spPr>
            <a:xfrm>
              <a:off x="2543174" y="990600"/>
              <a:ext cx="3101168" cy="0"/>
            </a:xfrm>
            <a:prstGeom prst="straightConnector1">
              <a:avLst/>
            </a:prstGeom>
            <a:noFill/>
            <a:ln w="22225" cap="rnd" cmpd="sng">
              <a:solidFill>
                <a:srgbClr val="F0B01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6" name="Google Shape;146;p16"/>
            <p:cNvSpPr txBox="1"/>
            <p:nvPr/>
          </p:nvSpPr>
          <p:spPr>
            <a:xfrm>
              <a:off x="2682978" y="492780"/>
              <a:ext cx="221406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rPr>
                <a:t>연구개발목표</a:t>
              </a:r>
              <a:endParaRPr dirty="0"/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2671425" y="1556175"/>
            <a:ext cx="9220779" cy="1813514"/>
            <a:chOff x="2798292" y="1624981"/>
            <a:chExt cx="8967012" cy="2335196"/>
          </a:xfrm>
        </p:grpSpPr>
        <p:sp>
          <p:nvSpPr>
            <p:cNvPr id="148" name="Google Shape;148;p16"/>
            <p:cNvSpPr/>
            <p:nvPr/>
          </p:nvSpPr>
          <p:spPr>
            <a:xfrm>
              <a:off x="2798304" y="1624981"/>
              <a:ext cx="8967000" cy="14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accent4"/>
                  </a:solidFill>
                  <a:latin typeface="+mj-ea"/>
                  <a:ea typeface="+mj-ea"/>
                  <a:cs typeface="Ultra"/>
                  <a:sym typeface="Ultra"/>
                </a:rPr>
                <a:t>●</a:t>
              </a:r>
              <a:r>
                <a:rPr lang="ko-KR" sz="2400" dirty="0">
                  <a:solidFill>
                    <a:schemeClr val="accent4"/>
                  </a:solidFill>
                  <a:latin typeface="+mj-ea"/>
                  <a:ea typeface="+mj-ea"/>
                  <a:cs typeface="Ultra"/>
                  <a:sym typeface="Ultra"/>
                </a:rPr>
                <a:t> </a:t>
              </a:r>
              <a:r>
                <a:rPr lang="ko-KR" sz="2000" b="1" dirty="0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안구 움직임에 따른 집중도 분석</a:t>
              </a:r>
              <a:r>
                <a:rPr lang="ko-KR" sz="2000" dirty="0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 </a:t>
              </a:r>
              <a:endParaRPr sz="2000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5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사용자의 시각적 정보를 정량적 데이터로 획득하여 분석이 가능한 </a:t>
              </a:r>
              <a:r>
                <a:rPr lang="ko-KR" sz="1350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아이트래킹</a:t>
              </a:r>
              <a:r>
                <a:rPr lang="ko-KR" sz="135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 기술로 시청중인 영상에 대하여 사용자의 반응들을 </a:t>
              </a:r>
              <a:r>
                <a:rPr lang="ko-KR" sz="1350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수치화하여</a:t>
              </a:r>
              <a:r>
                <a:rPr lang="ko-KR" sz="135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 사용자의 영상 집중도를 분석</a:t>
              </a:r>
              <a:endParaRPr sz="1350" dirty="0"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798292" y="3034978"/>
              <a:ext cx="89670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accent4"/>
                  </a:solidFill>
                  <a:latin typeface="+mj-ea"/>
                  <a:ea typeface="+mj-ea"/>
                  <a:cs typeface="Ultra"/>
                  <a:sym typeface="Ultra"/>
                </a:rPr>
                <a:t>●</a:t>
              </a:r>
              <a:r>
                <a:rPr lang="ko-KR" sz="2400">
                  <a:solidFill>
                    <a:schemeClr val="accent4"/>
                  </a:solidFill>
                  <a:latin typeface="+mj-ea"/>
                  <a:ea typeface="+mj-ea"/>
                  <a:cs typeface="Ultra"/>
                  <a:sym typeface="Ultra"/>
                </a:rPr>
                <a:t> </a:t>
              </a:r>
              <a:r>
                <a:rPr lang="ko-KR" sz="20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집중도에 따른 하이라이트 영상 추출</a:t>
              </a:r>
              <a:endParaRPr sz="20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+mj-ea"/>
                  <a:ea typeface="+mj-ea"/>
                </a:rPr>
                <a:t>사용자의 집중도에 따른 영상의 하이라이트 부분을 제공</a:t>
              </a:r>
              <a:endParaRPr sz="130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grpSp>
        <p:nvGrpSpPr>
          <p:cNvPr id="150" name="Google Shape;150;p16"/>
          <p:cNvGrpSpPr/>
          <p:nvPr/>
        </p:nvGrpSpPr>
        <p:grpSpPr>
          <a:xfrm>
            <a:off x="2508840" y="3663101"/>
            <a:ext cx="3460061" cy="523200"/>
            <a:chOff x="2543174" y="492780"/>
            <a:chExt cx="3143083" cy="523200"/>
          </a:xfrm>
        </p:grpSpPr>
        <p:cxnSp>
          <p:nvCxnSpPr>
            <p:cNvPr id="151" name="Google Shape;151;p16"/>
            <p:cNvCxnSpPr/>
            <p:nvPr/>
          </p:nvCxnSpPr>
          <p:spPr>
            <a:xfrm>
              <a:off x="2543174" y="990600"/>
              <a:ext cx="3143083" cy="0"/>
            </a:xfrm>
            <a:prstGeom prst="straightConnector1">
              <a:avLst/>
            </a:prstGeom>
            <a:noFill/>
            <a:ln w="22225" cap="rnd" cmpd="sng">
              <a:solidFill>
                <a:srgbClr val="F0B01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2" name="Google Shape;152;p16"/>
            <p:cNvSpPr txBox="1"/>
            <p:nvPr/>
          </p:nvSpPr>
          <p:spPr>
            <a:xfrm>
              <a:off x="2682978" y="492780"/>
              <a:ext cx="221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rPr>
                <a:t>연구개발효과</a:t>
              </a:r>
              <a:endParaRPr dirty="0"/>
            </a:p>
          </p:txBody>
        </p:sp>
      </p:grpSp>
      <p:sp>
        <p:nvSpPr>
          <p:cNvPr id="153" name="Google Shape;153;p16"/>
          <p:cNvSpPr/>
          <p:nvPr/>
        </p:nvSpPr>
        <p:spPr>
          <a:xfrm>
            <a:off x="2798308" y="4670263"/>
            <a:ext cx="89671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</a:t>
            </a:r>
            <a:r>
              <a:rPr lang="ko-KR" sz="2400" dirty="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000" b="1" dirty="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추가 장비 없이 사용 가능한 서비스</a:t>
            </a:r>
            <a:endParaRPr sz="2000" b="1" dirty="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스마트폰으로 영상 시청만으로 사용자의 선호도에 따른 하이라이트 영상 추출이 가능하도록 하여 사용자의 편리성 증대</a:t>
            </a:r>
            <a:endParaRPr sz="1350" dirty="0"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2798371" y="5542642"/>
            <a:ext cx="896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</a:t>
            </a:r>
            <a:r>
              <a:rPr lang="ko-KR" sz="240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0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시청자 통계 제공에 따른 영상 질 향상</a:t>
            </a:r>
            <a:endParaRPr sz="2000" b="1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시청자의 선호 정보를 제공함으로써 영상 제공자가 추후 영상 제작시 영상의 질 향상에 도움을 줄 수 있음</a:t>
            </a:r>
            <a:endParaRPr sz="1350"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116857" y="657241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  <p:sp>
        <p:nvSpPr>
          <p:cNvPr id="157" name="Google Shape;157;p16"/>
          <p:cNvSpPr txBox="1"/>
          <p:nvPr/>
        </p:nvSpPr>
        <p:spPr>
          <a:xfrm>
            <a:off x="5120170" y="3822281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>
            <a:off x="2543174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161032" y="5123244"/>
            <a:ext cx="252184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관련 연구</a:t>
            </a:r>
            <a:endParaRPr sz="35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및 사례</a:t>
            </a:r>
            <a:endParaRPr>
              <a:latin typeface="+mj-ea"/>
              <a:ea typeface="+mj-ea"/>
            </a:endParaRPr>
          </a:p>
        </p:txBody>
      </p:sp>
      <p:cxnSp>
        <p:nvCxnSpPr>
          <p:cNvPr id="211" name="Google Shape;211;p18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2" name="Google Shape;212;p18"/>
          <p:cNvGrpSpPr/>
          <p:nvPr/>
        </p:nvGrpSpPr>
        <p:grpSpPr>
          <a:xfrm>
            <a:off x="2728457" y="603026"/>
            <a:ext cx="8967106" cy="2558092"/>
            <a:chOff x="2798308" y="856923"/>
            <a:chExt cx="8967106" cy="2558092"/>
          </a:xfrm>
        </p:grpSpPr>
        <p:sp>
          <p:nvSpPr>
            <p:cNvPr id="213" name="Google Shape;213;p18"/>
            <p:cNvSpPr/>
            <p:nvPr/>
          </p:nvSpPr>
          <p:spPr>
            <a:xfrm>
              <a:off x="2798308" y="856923"/>
              <a:ext cx="896710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윔블던 HIGHLIGHTS AND CLIPS</a:t>
              </a:r>
              <a:endParaRPr sz="30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798308" y="1551319"/>
              <a:ext cx="896710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테니스 경기 영상을 AI가 Excitement level이라는 기준으로 영상을 판정하여 그 기준을 넘어선 순간들을 하이라이트 영상으로 자동 생성하는 기술</a:t>
              </a:r>
              <a:endParaRPr>
                <a:latin typeface="+mj-ea"/>
                <a:ea typeface="+mj-ea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798308" y="2336942"/>
              <a:ext cx="896710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* 기준 : 관객의 함성소리, 경기내용 분석, 선수의 제스처</a:t>
              </a:r>
              <a:endParaRPr>
                <a:latin typeface="+mj-ea"/>
                <a:ea typeface="+mj-ea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798308" y="2707129"/>
              <a:ext cx="896710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Eyepick 어플리케이션은 아이트래킹을 통해 사용자의 집중도를 기준으로 하이라이트 영상을 자동 생성한다.</a:t>
              </a:r>
              <a:endParaRPr sz="200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</p:grpSp>
      <p:sp>
        <p:nvSpPr>
          <p:cNvPr id="217" name="Google Shape;217;p18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2728520" y="3429001"/>
            <a:ext cx="89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U+ 초등나라 - AI 학습 태도 매니저</a:t>
            </a:r>
            <a:endParaRPr sz="3000" b="1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2813825" y="4137100"/>
            <a:ext cx="85902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</a:rPr>
              <a:t>학습 중 지속적으로 시선을 추적해서 아이의 집중도를 분석하고, 아이의 시선과 얼굴이  인식되지 않은 시간이 일정 시간 이상 계속되면 주의 환기 애니메이션을 통해서 아이의 집중도를 높여주는 기능.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</a:rPr>
              <a:t>일별, 콘텐츠별, 과목별 학습 시간과 함께 집중도를 상, 중, 하로 볼 수 있고, </a:t>
            </a:r>
            <a:r>
              <a:rPr lang="ko-KR" sz="1700" dirty="0" err="1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</a:rPr>
              <a:t>자리비움</a:t>
            </a:r>
            <a:r>
              <a:rPr lang="ko-KR" sz="1700" dirty="0">
                <a:solidFill>
                  <a:schemeClr val="dk1"/>
                </a:solidFill>
                <a:highlight>
                  <a:srgbClr val="FFFFFF"/>
                </a:highlight>
                <a:latin typeface="+mj-ea"/>
                <a:ea typeface="+mj-ea"/>
              </a:rPr>
              <a:t> 횟수와 시간 제공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/>
        </p:nvSpPr>
        <p:spPr>
          <a:xfrm>
            <a:off x="2553924" y="215596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161032" y="5123244"/>
            <a:ext cx="2521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관련 연구</a:t>
            </a:r>
            <a:endParaRPr sz="35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및 사례</a:t>
            </a:r>
            <a:endParaRPr>
              <a:latin typeface="+mj-ea"/>
              <a:ea typeface="+mj-ea"/>
            </a:endParaRPr>
          </a:p>
        </p:txBody>
      </p:sp>
      <p:cxnSp>
        <p:nvCxnSpPr>
          <p:cNvPr id="226" name="Google Shape;226;p19"/>
          <p:cNvCxnSpPr/>
          <p:nvPr/>
        </p:nvCxnSpPr>
        <p:spPr>
          <a:xfrm>
            <a:off x="295275" y="6292795"/>
            <a:ext cx="20160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19"/>
          <p:cNvSpPr/>
          <p:nvPr/>
        </p:nvSpPr>
        <p:spPr>
          <a:xfrm>
            <a:off x="209550" y="6365304"/>
            <a:ext cx="111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3242125" y="429048"/>
            <a:ext cx="8967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 </a:t>
            </a:r>
            <a:r>
              <a:rPr lang="ko-KR" sz="200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아이트래킹 기술로 시선의 위치 좌표 뿐 아니라     </a:t>
            </a:r>
            <a:endParaRPr sz="200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    시선이동값(Saccade)과 시선응시값(Fixation) 도출 가능</a:t>
            </a:r>
            <a:endParaRPr sz="200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grpSp>
        <p:nvGrpSpPr>
          <p:cNvPr id="229" name="Google Shape;229;p19"/>
          <p:cNvGrpSpPr/>
          <p:nvPr/>
        </p:nvGrpSpPr>
        <p:grpSpPr>
          <a:xfrm>
            <a:off x="3129611" y="2723194"/>
            <a:ext cx="5628000" cy="3222808"/>
            <a:chOff x="3282011" y="2723194"/>
            <a:chExt cx="5628000" cy="3222808"/>
          </a:xfrm>
        </p:grpSpPr>
        <p:pic>
          <p:nvPicPr>
            <p:cNvPr id="230" name="Google Shape;23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5663" y="3543612"/>
              <a:ext cx="3181526" cy="190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9"/>
            <p:cNvSpPr/>
            <p:nvPr/>
          </p:nvSpPr>
          <p:spPr>
            <a:xfrm>
              <a:off x="3326678" y="5515202"/>
              <a:ext cx="4353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Saccade가 일어나며 Fixation의 위치가 계속 이동하면서 아주 짧게 발생</a:t>
              </a:r>
              <a:endParaRPr>
                <a:latin typeface="+mj-ea"/>
                <a:ea typeface="+mj-ea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282011" y="2723194"/>
              <a:ext cx="5628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3683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Ultra"/>
                <a:buAutoNum type="alphaUcPeriod"/>
              </a:pPr>
              <a:r>
                <a:rPr lang="ko-KR" sz="22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영상에 집중하지 않을 때</a:t>
              </a:r>
              <a:endParaRPr>
                <a:latin typeface="+mj-ea"/>
                <a:ea typeface="+mj-ea"/>
              </a:endParaRPr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3242120" y="1336250"/>
            <a:ext cx="8100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 </a:t>
            </a:r>
            <a:r>
              <a:rPr lang="ko-KR" sz="22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빨간색 - Saccade / 파란색 - Fixation 값 시각화</a:t>
            </a:r>
            <a:endParaRPr sz="2200" b="1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accent4"/>
                </a:solidFill>
                <a:latin typeface="+mj-ea"/>
                <a:ea typeface="+mj-ea"/>
                <a:cs typeface="Ultra"/>
                <a:sym typeface="Ultra"/>
              </a:rPr>
              <a:t>● </a:t>
            </a:r>
            <a:r>
              <a:rPr lang="ko-KR" sz="22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동그라미가 커질 수록 오랫동안 해당 부근 집중적 응시 </a:t>
            </a:r>
            <a:endParaRPr sz="2200" b="1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 b="1">
                <a:solidFill>
                  <a:schemeClr val="dk1"/>
                </a:solidFill>
                <a:latin typeface="+mj-ea"/>
                <a:ea typeface="+mj-ea"/>
                <a:cs typeface="Ultra"/>
                <a:sym typeface="Ultra"/>
              </a:rPr>
              <a:t>     -&gt; Fixation값 많이 발생</a:t>
            </a:r>
            <a:endParaRPr sz="2200" b="1">
              <a:solidFill>
                <a:schemeClr val="dk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grpSp>
        <p:nvGrpSpPr>
          <p:cNvPr id="234" name="Google Shape;234;p19"/>
          <p:cNvGrpSpPr/>
          <p:nvPr/>
        </p:nvGrpSpPr>
        <p:grpSpPr>
          <a:xfrm>
            <a:off x="7563093" y="2723204"/>
            <a:ext cx="4943635" cy="3221804"/>
            <a:chOff x="7792236" y="2723194"/>
            <a:chExt cx="5628000" cy="3221804"/>
          </a:xfrm>
        </p:grpSpPr>
        <p:pic>
          <p:nvPicPr>
            <p:cNvPr id="235" name="Google Shape;23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9100" y="3563131"/>
              <a:ext cx="3181524" cy="1908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9"/>
            <p:cNvSpPr/>
            <p:nvPr/>
          </p:nvSpPr>
          <p:spPr>
            <a:xfrm>
              <a:off x="7792236" y="2723194"/>
              <a:ext cx="5628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B. 영상에 집중하고 있을 때</a:t>
              </a:r>
              <a:endParaRPr>
                <a:latin typeface="+mj-ea"/>
                <a:ea typeface="+mj-ea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7833091" y="5514198"/>
              <a:ext cx="4353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 b="1">
                  <a:solidFill>
                    <a:schemeClr val="dk1"/>
                  </a:solidFill>
                  <a:latin typeface="+mj-ea"/>
                  <a:ea typeface="+mj-ea"/>
                  <a:cs typeface="Ultra"/>
                  <a:sym typeface="Ultra"/>
                </a:rPr>
                <a:t>Saccade가 일어나지 않으며, 많은 수의 Fixation값이 긴 시간동안 발생</a:t>
              </a:r>
              <a:endParaRPr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2543174" y="132221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17"/>
          <p:cNvSpPr/>
          <p:nvPr/>
        </p:nvSpPr>
        <p:spPr>
          <a:xfrm>
            <a:off x="161032" y="4577816"/>
            <a:ext cx="2287806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시스템 </a:t>
            </a:r>
            <a:endParaRPr sz="35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수행 </a:t>
            </a:r>
            <a:endParaRPr sz="35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시나리오</a:t>
            </a:r>
            <a:endParaRPr>
              <a:latin typeface="+mj-ea"/>
              <a:ea typeface="+mj-ea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166" name="Google Shape;166;p17"/>
          <p:cNvCxnSpPr/>
          <p:nvPr/>
        </p:nvCxnSpPr>
        <p:spPr>
          <a:xfrm>
            <a:off x="2543174" y="990600"/>
            <a:ext cx="425663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17"/>
          <p:cNvSpPr txBox="1"/>
          <p:nvPr/>
        </p:nvSpPr>
        <p:spPr>
          <a:xfrm>
            <a:off x="2682978" y="492780"/>
            <a:ext cx="36913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시스템 수행 시나리오</a:t>
            </a:r>
            <a:endParaRPr>
              <a:latin typeface="+mj-ea"/>
              <a:ea typeface="+mj-ea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6282209" y="657241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종합설계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2738490" y="2954263"/>
            <a:ext cx="903012" cy="1136642"/>
            <a:chOff x="4874892" y="4545577"/>
            <a:chExt cx="745121" cy="937901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5038" y="4545577"/>
              <a:ext cx="744975" cy="937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7"/>
            <p:cNvSpPr txBox="1"/>
            <p:nvPr/>
          </p:nvSpPr>
          <p:spPr>
            <a:xfrm>
              <a:off x="4874892" y="4856809"/>
              <a:ext cx="74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+mj-ea"/>
                  <a:ea typeface="+mj-ea"/>
                  <a:cs typeface="Malgun Gothic"/>
                  <a:sym typeface="Malgun Gothic"/>
                </a:rPr>
                <a:t>사용자</a:t>
              </a:r>
              <a:endParaRPr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4438865" y="2954262"/>
            <a:ext cx="902825" cy="1136666"/>
            <a:chOff x="4025878" y="3558950"/>
            <a:chExt cx="902825" cy="1136666"/>
          </a:xfrm>
        </p:grpSpPr>
        <p:pic>
          <p:nvPicPr>
            <p:cNvPr id="173" name="Google Shape;17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5878" y="3558950"/>
              <a:ext cx="902825" cy="1136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7"/>
            <p:cNvSpPr txBox="1"/>
            <p:nvPr/>
          </p:nvSpPr>
          <p:spPr>
            <a:xfrm>
              <a:off x="4025900" y="3827528"/>
              <a:ext cx="90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+mj-ea"/>
                  <a:ea typeface="+mj-ea"/>
                  <a:cs typeface="Malgun Gothic"/>
                  <a:sym typeface="Malgun Gothic"/>
                </a:rPr>
                <a:t>영상 시청</a:t>
              </a:r>
              <a:endParaRPr dirty="0"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75" name="Google Shape;175;p17"/>
          <p:cNvGrpSpPr/>
          <p:nvPr/>
        </p:nvGrpSpPr>
        <p:grpSpPr>
          <a:xfrm>
            <a:off x="6139040" y="2954262"/>
            <a:ext cx="902825" cy="1136666"/>
            <a:chOff x="4025878" y="3558950"/>
            <a:chExt cx="902825" cy="1136666"/>
          </a:xfrm>
        </p:grpSpPr>
        <p:pic>
          <p:nvPicPr>
            <p:cNvPr id="176" name="Google Shape;1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5878" y="3558950"/>
              <a:ext cx="902825" cy="1136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7"/>
            <p:cNvSpPr txBox="1"/>
            <p:nvPr/>
          </p:nvSpPr>
          <p:spPr>
            <a:xfrm>
              <a:off x="4025938" y="3716600"/>
              <a:ext cx="90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latin typeface="+mj-ea"/>
                  <a:ea typeface="+mj-ea"/>
                  <a:cs typeface="Malgun Gothic"/>
                  <a:sym typeface="Malgun Gothic"/>
                </a:rPr>
                <a:t>얼굴 이미지 촬영</a:t>
              </a:r>
              <a:endParaRPr dirty="0"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78" name="Google Shape;178;p17"/>
          <p:cNvGrpSpPr/>
          <p:nvPr/>
        </p:nvGrpSpPr>
        <p:grpSpPr>
          <a:xfrm>
            <a:off x="10086689" y="3746386"/>
            <a:ext cx="1757710" cy="2125338"/>
            <a:chOff x="4025878" y="3558950"/>
            <a:chExt cx="902825" cy="1136666"/>
          </a:xfrm>
        </p:grpSpPr>
        <p:pic>
          <p:nvPicPr>
            <p:cNvPr id="179" name="Google Shape;17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5878" y="3558950"/>
              <a:ext cx="902825" cy="1136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7"/>
            <p:cNvSpPr txBox="1"/>
            <p:nvPr/>
          </p:nvSpPr>
          <p:spPr>
            <a:xfrm>
              <a:off x="4025945" y="3630094"/>
              <a:ext cx="90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dirty="0" err="1">
                  <a:latin typeface="+mj-ea"/>
                  <a:ea typeface="+mj-ea"/>
                  <a:cs typeface="Malgun Gothic"/>
                  <a:sym typeface="Malgun Gothic"/>
                </a:rPr>
                <a:t>Seeso</a:t>
              </a:r>
              <a:r>
                <a:rPr lang="ko-KR" b="1" dirty="0">
                  <a:latin typeface="+mj-ea"/>
                  <a:ea typeface="+mj-ea"/>
                  <a:cs typeface="Malgun Gothic"/>
                  <a:sym typeface="Malgun Gothic"/>
                </a:rPr>
                <a:t> 서버</a:t>
              </a:r>
              <a:endParaRPr b="1" dirty="0">
                <a:latin typeface="+mj-ea"/>
                <a:ea typeface="+mj-ea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 err="1">
                  <a:latin typeface="+mj-ea"/>
                  <a:ea typeface="+mj-ea"/>
                  <a:cs typeface="Malgun Gothic"/>
                  <a:sym typeface="Malgun Gothic"/>
                </a:rPr>
                <a:t>Eyetracking</a:t>
              </a:r>
              <a:endParaRPr dirty="0"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7784278" y="2954262"/>
            <a:ext cx="902825" cy="1136666"/>
            <a:chOff x="6153403" y="1161750"/>
            <a:chExt cx="902825" cy="1136666"/>
          </a:xfrm>
        </p:grpSpPr>
        <p:pic>
          <p:nvPicPr>
            <p:cNvPr id="182" name="Google Shape;18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53403" y="1161750"/>
              <a:ext cx="902825" cy="1136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7"/>
            <p:cNvSpPr txBox="1"/>
            <p:nvPr/>
          </p:nvSpPr>
          <p:spPr>
            <a:xfrm>
              <a:off x="6153525" y="1536514"/>
              <a:ext cx="90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+mj-ea"/>
                  <a:ea typeface="+mj-ea"/>
                  <a:cs typeface="Malgun Gothic"/>
                  <a:sym typeface="Malgun Gothic"/>
                </a:rPr>
                <a:t>휴대폰</a:t>
              </a:r>
              <a:endParaRPr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10086689" y="1348286"/>
            <a:ext cx="1757710" cy="2125338"/>
            <a:chOff x="4025878" y="3558950"/>
            <a:chExt cx="902825" cy="1136666"/>
          </a:xfrm>
        </p:grpSpPr>
        <p:pic>
          <p:nvPicPr>
            <p:cNvPr id="185" name="Google Shape;18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5878" y="3558950"/>
              <a:ext cx="902825" cy="1136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7"/>
            <p:cNvSpPr txBox="1"/>
            <p:nvPr/>
          </p:nvSpPr>
          <p:spPr>
            <a:xfrm>
              <a:off x="4025945" y="3558950"/>
              <a:ext cx="90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latin typeface="+mj-ea"/>
                  <a:ea typeface="+mj-ea"/>
                  <a:cs typeface="Malgun Gothic"/>
                  <a:sym typeface="Malgun Gothic"/>
                </a:rPr>
                <a:t>AWS 서버</a:t>
              </a:r>
              <a:endParaRPr b="1">
                <a:latin typeface="+mj-ea"/>
                <a:ea typeface="+mj-ea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sp>
        <p:nvSpPr>
          <p:cNvPr id="187" name="Google Shape;187;p17"/>
          <p:cNvSpPr/>
          <p:nvPr/>
        </p:nvSpPr>
        <p:spPr>
          <a:xfrm>
            <a:off x="3778875" y="3196875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451588" y="3196875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7151775" y="3196875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0" name="Google Shape;190;p17"/>
          <p:cNvSpPr/>
          <p:nvPr/>
        </p:nvSpPr>
        <p:spPr>
          <a:xfrm rot="10800000">
            <a:off x="7151775" y="3644700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1" name="Google Shape;191;p17"/>
          <p:cNvSpPr/>
          <p:nvPr/>
        </p:nvSpPr>
        <p:spPr>
          <a:xfrm rot="10800000">
            <a:off x="5479075" y="3644700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2" name="Google Shape;192;p17"/>
          <p:cNvSpPr/>
          <p:nvPr/>
        </p:nvSpPr>
        <p:spPr>
          <a:xfrm rot="10800000">
            <a:off x="3778888" y="3644700"/>
            <a:ext cx="522600" cy="1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10867275" y="2292300"/>
            <a:ext cx="903000" cy="1136700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10971734" y="2448438"/>
            <a:ext cx="7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+mj-ea"/>
                <a:ea typeface="+mj-ea"/>
                <a:cs typeface="Malgun Gothic"/>
                <a:sym typeface="Malgun Gothic"/>
              </a:rPr>
              <a:t>DB</a:t>
            </a:r>
            <a:endParaRPr b="1"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195" name="Google Shape;195;p17" descr="AWS Keeps Trucking As Amazon Crushes Expectati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1951" y="732493"/>
            <a:ext cx="927200" cy="69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25411" y="1834800"/>
            <a:ext cx="652275" cy="6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6963" y="3471975"/>
            <a:ext cx="12477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 rot="-2260320">
            <a:off x="8855493" y="2746464"/>
            <a:ext cx="861504" cy="1689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99" name="Google Shape;199;p17"/>
          <p:cNvSpPr/>
          <p:nvPr/>
        </p:nvSpPr>
        <p:spPr>
          <a:xfrm rot="8521727">
            <a:off x="9028708" y="3052912"/>
            <a:ext cx="861579" cy="1688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0" name="Google Shape;200;p17"/>
          <p:cNvSpPr/>
          <p:nvPr/>
        </p:nvSpPr>
        <p:spPr>
          <a:xfrm rot="-8720487">
            <a:off x="8788037" y="4191849"/>
            <a:ext cx="861462" cy="1690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1" name="Google Shape;201;p17"/>
          <p:cNvSpPr/>
          <p:nvPr/>
        </p:nvSpPr>
        <p:spPr>
          <a:xfrm rot="2061573">
            <a:off x="9066217" y="3974670"/>
            <a:ext cx="861647" cy="1689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23050" y="2561100"/>
            <a:ext cx="652275" cy="6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7250" y="2590337"/>
            <a:ext cx="625500" cy="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8797" y="2725172"/>
            <a:ext cx="625500" cy="6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/>
          <p:nvPr/>
        </p:nvSpPr>
        <p:spPr>
          <a:xfrm>
            <a:off x="2513388" y="-30488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3" name="Google Shape;243;p20"/>
          <p:cNvGrpSpPr/>
          <p:nvPr/>
        </p:nvGrpSpPr>
        <p:grpSpPr>
          <a:xfrm>
            <a:off x="190501" y="4907814"/>
            <a:ext cx="2025663" cy="1293954"/>
            <a:chOff x="171451" y="762567"/>
            <a:chExt cx="1666801" cy="1207159"/>
          </a:xfrm>
        </p:grpSpPr>
        <p:sp>
          <p:nvSpPr>
            <p:cNvPr id="244" name="Google Shape;244;p20"/>
            <p:cNvSpPr/>
            <p:nvPr/>
          </p:nvSpPr>
          <p:spPr>
            <a:xfrm>
              <a:off x="171452" y="762567"/>
              <a:ext cx="1666800" cy="6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Ultra"/>
                <a:buNone/>
              </a:pPr>
              <a:r>
                <a:rPr lang="ko-KR" sz="35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시스템</a:t>
              </a:r>
              <a:endParaRPr sz="35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71451" y="1381126"/>
              <a:ext cx="1449900" cy="5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Ultra"/>
                <a:buNone/>
              </a:pPr>
              <a:r>
                <a:rPr lang="ko-KR" sz="3500" b="0" i="0" u="none" strike="noStrike" cap="none">
                  <a:solidFill>
                    <a:srgbClr val="FFFFFF"/>
                  </a:solidFill>
                  <a:latin typeface="+mj-ea"/>
                  <a:ea typeface="+mj-ea"/>
                  <a:cs typeface="Ultra"/>
                  <a:sym typeface="Ultra"/>
                </a:rPr>
                <a:t>구성도</a:t>
              </a:r>
              <a:endParaRPr>
                <a:latin typeface="+mj-ea"/>
                <a:ea typeface="+mj-ea"/>
              </a:endParaRPr>
            </a:p>
          </p:txBody>
        </p:sp>
      </p:grpSp>
      <p:cxnSp>
        <p:nvCxnSpPr>
          <p:cNvPr id="246" name="Google Shape;246;p20"/>
          <p:cNvCxnSpPr/>
          <p:nvPr/>
        </p:nvCxnSpPr>
        <p:spPr>
          <a:xfrm>
            <a:off x="295275" y="6292795"/>
            <a:ext cx="20160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20"/>
          <p:cNvSpPr txBox="1"/>
          <p:nvPr/>
        </p:nvSpPr>
        <p:spPr>
          <a:xfrm>
            <a:off x="2682984" y="1660982"/>
            <a:ext cx="156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Ultra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+mj-ea"/>
                <a:ea typeface="+mj-ea"/>
                <a:cs typeface="Ultra"/>
                <a:sym typeface="Ultra"/>
              </a:rPr>
              <a:t>얼굴 이미지 촬영</a:t>
            </a:r>
            <a:endParaRPr sz="1400" b="0" i="0" u="none" strike="noStrike" cap="none">
              <a:solidFill>
                <a:srgbClr val="3F3F3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4278758" y="1956595"/>
            <a:ext cx="962100" cy="43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4296132" y="3113360"/>
            <a:ext cx="962100" cy="43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250" name="Google Shape;250;p20" descr="텍스트, 식탁용기구, 플레이트, 접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982" y="2035214"/>
            <a:ext cx="1443556" cy="14435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/>
          <p:nvPr/>
        </p:nvSpPr>
        <p:spPr>
          <a:xfrm>
            <a:off x="209550" y="6365304"/>
            <a:ext cx="111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252" name="Google Shape;252;p20"/>
          <p:cNvCxnSpPr/>
          <p:nvPr/>
        </p:nvCxnSpPr>
        <p:spPr>
          <a:xfrm>
            <a:off x="2543174" y="990600"/>
            <a:ext cx="3109500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20"/>
          <p:cNvSpPr txBox="1"/>
          <p:nvPr/>
        </p:nvSpPr>
        <p:spPr>
          <a:xfrm>
            <a:off x="2682978" y="492780"/>
            <a:ext cx="252869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 dirty="0"/>
          </a:p>
        </p:txBody>
      </p:sp>
      <p:sp>
        <p:nvSpPr>
          <p:cNvPr id="254" name="Google Shape;254;p20"/>
          <p:cNvSpPr txBox="1"/>
          <p:nvPr/>
        </p:nvSpPr>
        <p:spPr>
          <a:xfrm>
            <a:off x="5125833" y="68282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  <p:sp>
        <p:nvSpPr>
          <p:cNvPr id="255" name="Google Shape;255;p20"/>
          <p:cNvSpPr/>
          <p:nvPr/>
        </p:nvSpPr>
        <p:spPr>
          <a:xfrm>
            <a:off x="5438622" y="1542801"/>
            <a:ext cx="1726500" cy="1058400"/>
          </a:xfrm>
          <a:prstGeom prst="rect">
            <a:avLst/>
          </a:prstGeom>
          <a:solidFill>
            <a:srgbClr val="FFF8E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latin typeface="+mj-ea"/>
                <a:ea typeface="+mj-ea"/>
              </a:rPr>
              <a:t>seeso</a:t>
            </a:r>
            <a:r>
              <a:rPr lang="ko-KR" sz="1800" b="1" dirty="0">
                <a:latin typeface="+mj-ea"/>
                <a:ea typeface="+mj-ea"/>
              </a:rPr>
              <a:t> 서버</a:t>
            </a:r>
            <a:endParaRPr sz="1800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+mj-ea"/>
                <a:ea typeface="+mj-ea"/>
              </a:rPr>
              <a:t>아이트래킹</a:t>
            </a:r>
            <a:r>
              <a:rPr lang="ko-KR" dirty="0">
                <a:latin typeface="+mj-ea"/>
                <a:ea typeface="+mj-ea"/>
              </a:rPr>
              <a:t> 수집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+mj-ea"/>
                <a:ea typeface="+mj-ea"/>
              </a:rPr>
              <a:t>아이트래킹</a:t>
            </a:r>
            <a:r>
              <a:rPr lang="ko-KR" dirty="0">
                <a:latin typeface="+mj-ea"/>
                <a:ea typeface="+mj-ea"/>
              </a:rPr>
              <a:t> 분석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5440004" y="3044621"/>
            <a:ext cx="3048900" cy="3150600"/>
          </a:xfrm>
          <a:prstGeom prst="rect">
            <a:avLst/>
          </a:prstGeom>
          <a:solidFill>
            <a:srgbClr val="FFF8E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+mj-ea"/>
                <a:ea typeface="+mj-ea"/>
              </a:rPr>
              <a:t>분석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얼굴 표정 분석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 err="1">
                <a:latin typeface="+mj-ea"/>
                <a:ea typeface="+mj-ea"/>
              </a:rPr>
              <a:t>tensorflow</a:t>
            </a:r>
            <a:r>
              <a:rPr lang="ko-KR" dirty="0">
                <a:latin typeface="+mj-ea"/>
                <a:ea typeface="+mj-ea"/>
              </a:rPr>
              <a:t> 기반 </a:t>
            </a:r>
            <a:r>
              <a:rPr lang="ko-KR" dirty="0" err="1">
                <a:latin typeface="+mj-ea"/>
                <a:ea typeface="+mj-ea"/>
              </a:rPr>
              <a:t>cnn</a:t>
            </a:r>
            <a:r>
              <a:rPr lang="ko-KR" dirty="0">
                <a:latin typeface="+mj-ea"/>
                <a:ea typeface="+mj-ea"/>
              </a:rPr>
              <a:t> 알고리즘 활용 얼굴 감정 분석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시선데이터 분석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>
                <a:latin typeface="+mj-ea"/>
                <a:ea typeface="+mj-ea"/>
              </a:rPr>
              <a:t>시선 </a:t>
            </a:r>
            <a:r>
              <a:rPr lang="ko-KR" dirty="0" err="1">
                <a:latin typeface="+mj-ea"/>
                <a:ea typeface="+mj-ea"/>
              </a:rPr>
              <a:t>좌표값</a:t>
            </a:r>
            <a:r>
              <a:rPr lang="ko-KR" dirty="0">
                <a:latin typeface="+mj-ea"/>
                <a:ea typeface="+mj-ea"/>
              </a:rPr>
              <a:t> 분포 분석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 err="1">
                <a:solidFill>
                  <a:schemeClr val="dk1"/>
                </a:solidFill>
                <a:latin typeface="+mj-ea"/>
                <a:ea typeface="+mj-ea"/>
              </a:rPr>
              <a:t>시선이동값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+mj-ea"/>
                <a:ea typeface="+mj-ea"/>
              </a:rPr>
              <a:t>Saccade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)과 </a:t>
            </a:r>
            <a:r>
              <a:rPr lang="ko-KR" dirty="0" err="1">
                <a:solidFill>
                  <a:schemeClr val="dk1"/>
                </a:solidFill>
                <a:latin typeface="+mj-ea"/>
                <a:ea typeface="+mj-ea"/>
              </a:rPr>
              <a:t>시선응시값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+mj-ea"/>
                <a:ea typeface="+mj-ea"/>
              </a:rPr>
              <a:t>Fixation</a:t>
            </a:r>
            <a:r>
              <a:rPr lang="ko-KR" dirty="0">
                <a:solidFill>
                  <a:schemeClr val="dk1"/>
                </a:solidFill>
                <a:latin typeface="+mj-ea"/>
                <a:ea typeface="+mj-ea"/>
              </a:rPr>
              <a:t>) 도출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영상 추출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>
                <a:latin typeface="+mj-ea"/>
                <a:ea typeface="+mj-ea"/>
              </a:rPr>
              <a:t>SVM 알고리즘 활용 집중도 높은 범위 추출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8755425" y="1660975"/>
            <a:ext cx="2796900" cy="1610700"/>
          </a:xfrm>
          <a:prstGeom prst="rect">
            <a:avLst/>
          </a:prstGeom>
          <a:solidFill>
            <a:srgbClr val="FFF8E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+mj-ea"/>
                <a:ea typeface="+mj-ea"/>
              </a:rPr>
              <a:t>AWS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+mj-ea"/>
                <a:ea typeface="+mj-ea"/>
              </a:rPr>
              <a:t>DB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>
                <a:latin typeface="+mj-ea"/>
                <a:ea typeface="+mj-ea"/>
              </a:rPr>
              <a:t>얼굴 표정분석 저장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>
                <a:latin typeface="+mj-ea"/>
                <a:ea typeface="+mj-ea"/>
              </a:rPr>
              <a:t>시선데이터 저장</a:t>
            </a:r>
            <a:endParaRPr dirty="0">
              <a:latin typeface="+mj-ea"/>
              <a:ea typeface="+mj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dirty="0">
                <a:latin typeface="+mj-ea"/>
                <a:ea typeface="+mj-ea"/>
              </a:rPr>
              <a:t>하이라이트 영상 시간 저장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4" name="Google Shape;249;p20">
            <a:extLst>
              <a:ext uri="{FF2B5EF4-FFF2-40B4-BE49-F238E27FC236}">
                <a16:creationId xmlns:a16="http://schemas.microsoft.com/office/drawing/2014/main" id="{01AA8001-0BCF-402C-B6F4-58F3D13B789B}"/>
              </a:ext>
            </a:extLst>
          </p:cNvPr>
          <p:cNvSpPr/>
          <p:nvPr/>
        </p:nvSpPr>
        <p:spPr>
          <a:xfrm rot="10800000">
            <a:off x="7252037" y="4416621"/>
            <a:ext cx="1418638" cy="3168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5" name="Google Shape;249;p20">
            <a:extLst>
              <a:ext uri="{FF2B5EF4-FFF2-40B4-BE49-F238E27FC236}">
                <a16:creationId xmlns:a16="http://schemas.microsoft.com/office/drawing/2014/main" id="{BBB4F753-D851-40B8-B078-E78830B29E0A}"/>
              </a:ext>
            </a:extLst>
          </p:cNvPr>
          <p:cNvSpPr/>
          <p:nvPr/>
        </p:nvSpPr>
        <p:spPr>
          <a:xfrm rot="5400000">
            <a:off x="7125340" y="3025430"/>
            <a:ext cx="2923546" cy="316825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2F7BB7-B28A-48AA-8F80-7A5ED2FCF031}"/>
              </a:ext>
            </a:extLst>
          </p:cNvPr>
          <p:cNvGrpSpPr/>
          <p:nvPr/>
        </p:nvGrpSpPr>
        <p:grpSpPr>
          <a:xfrm>
            <a:off x="7252037" y="1639770"/>
            <a:ext cx="1493488" cy="3093677"/>
            <a:chOff x="7252037" y="1639770"/>
            <a:chExt cx="1493488" cy="3093677"/>
          </a:xfrm>
        </p:grpSpPr>
        <p:sp>
          <p:nvSpPr>
            <p:cNvPr id="36" name="Google Shape;249;p20">
              <a:extLst>
                <a:ext uri="{FF2B5EF4-FFF2-40B4-BE49-F238E27FC236}">
                  <a16:creationId xmlns:a16="http://schemas.microsoft.com/office/drawing/2014/main" id="{D91B5894-87EA-4CEE-9174-BBEC0DA168A1}"/>
                </a:ext>
              </a:extLst>
            </p:cNvPr>
            <p:cNvSpPr/>
            <p:nvPr/>
          </p:nvSpPr>
          <p:spPr>
            <a:xfrm rot="10800000">
              <a:off x="7404192" y="1639770"/>
              <a:ext cx="1266483" cy="316825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Malgun Gothic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37" name="Google Shape;249;p20">
              <a:extLst>
                <a:ext uri="{FF2B5EF4-FFF2-40B4-BE49-F238E27FC236}">
                  <a16:creationId xmlns:a16="http://schemas.microsoft.com/office/drawing/2014/main" id="{E0984DFB-B716-4C3E-A043-956CAAA7EAA2}"/>
                </a:ext>
              </a:extLst>
            </p:cNvPr>
            <p:cNvSpPr/>
            <p:nvPr/>
          </p:nvSpPr>
          <p:spPr>
            <a:xfrm rot="10800000">
              <a:off x="7252037" y="4416622"/>
              <a:ext cx="1418638" cy="3168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Malgun Gothic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38" name="Google Shape;249;p20">
              <a:extLst>
                <a:ext uri="{FF2B5EF4-FFF2-40B4-BE49-F238E27FC236}">
                  <a16:creationId xmlns:a16="http://schemas.microsoft.com/office/drawing/2014/main" id="{1B7C5D4B-DE6A-41D5-97D0-27ED56020583}"/>
                </a:ext>
              </a:extLst>
            </p:cNvPr>
            <p:cNvSpPr/>
            <p:nvPr/>
          </p:nvSpPr>
          <p:spPr>
            <a:xfrm rot="5400000">
              <a:off x="7125340" y="3025431"/>
              <a:ext cx="2923546" cy="316825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Malgun Gothic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49D176-771A-41EE-BCDC-D0F133895B7F}"/>
              </a:ext>
            </a:extLst>
          </p:cNvPr>
          <p:cNvGrpSpPr/>
          <p:nvPr/>
        </p:nvGrpSpPr>
        <p:grpSpPr>
          <a:xfrm>
            <a:off x="8670675" y="3586326"/>
            <a:ext cx="1925890" cy="2049034"/>
            <a:chOff x="8670675" y="3586326"/>
            <a:chExt cx="1925890" cy="2049034"/>
          </a:xfrm>
        </p:grpSpPr>
        <p:sp>
          <p:nvSpPr>
            <p:cNvPr id="42" name="Google Shape;249;p20">
              <a:extLst>
                <a:ext uri="{FF2B5EF4-FFF2-40B4-BE49-F238E27FC236}">
                  <a16:creationId xmlns:a16="http://schemas.microsoft.com/office/drawing/2014/main" id="{D4F6344E-7D7B-4AAA-9B8C-7512E6402D43}"/>
                </a:ext>
              </a:extLst>
            </p:cNvPr>
            <p:cNvSpPr/>
            <p:nvPr/>
          </p:nvSpPr>
          <p:spPr>
            <a:xfrm rot="5400000" flipH="1">
              <a:off x="9454231" y="4411835"/>
              <a:ext cx="1967844" cy="3168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Malgun Gothic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43" name="Google Shape;249;p20">
              <a:extLst>
                <a:ext uri="{FF2B5EF4-FFF2-40B4-BE49-F238E27FC236}">
                  <a16:creationId xmlns:a16="http://schemas.microsoft.com/office/drawing/2014/main" id="{6479F792-9786-4D48-9534-E85C02AE3E84}"/>
                </a:ext>
              </a:extLst>
            </p:cNvPr>
            <p:cNvSpPr/>
            <p:nvPr/>
          </p:nvSpPr>
          <p:spPr>
            <a:xfrm rot="10800000" flipH="1">
              <a:off x="8670675" y="5318535"/>
              <a:ext cx="1795046" cy="316825"/>
            </a:xfrm>
            <a:prstGeom prst="rightArrow">
              <a:avLst>
                <a:gd name="adj1" fmla="val 50000"/>
                <a:gd name="adj2" fmla="val 0"/>
              </a:avLst>
            </a:pr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Malgun Gothic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/>
          <p:nvPr/>
        </p:nvSpPr>
        <p:spPr>
          <a:xfrm>
            <a:off x="2500174" y="215696"/>
            <a:ext cx="9477300" cy="6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190501" y="5570779"/>
            <a:ext cx="252184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Ultra"/>
              <a:buNone/>
            </a:pPr>
            <a:r>
              <a:rPr lang="ko-KR" sz="3500" b="0" i="0" u="none" strike="noStrike" cap="none" dirty="0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개발 환경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66" name="Google Shape;266;p21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21"/>
          <p:cNvSpPr txBox="1"/>
          <p:nvPr/>
        </p:nvSpPr>
        <p:spPr>
          <a:xfrm>
            <a:off x="11551906" y="4509100"/>
            <a:ext cx="18473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endParaRPr sz="6000" b="0" i="0" u="none" strike="noStrike" cap="none">
              <a:solidFill>
                <a:srgbClr val="595959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11501105" y="2281155"/>
            <a:ext cx="18473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endParaRPr sz="6000" b="0" i="0" u="none" strike="noStrike" cap="none">
              <a:solidFill>
                <a:srgbClr val="595959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270" name="Google Shape;270;p21"/>
          <p:cNvCxnSpPr/>
          <p:nvPr/>
        </p:nvCxnSpPr>
        <p:spPr>
          <a:xfrm>
            <a:off x="2543174" y="990600"/>
            <a:ext cx="26511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21"/>
          <p:cNvSpPr txBox="1"/>
          <p:nvPr/>
        </p:nvSpPr>
        <p:spPr>
          <a:xfrm>
            <a:off x="2682977" y="492780"/>
            <a:ext cx="17203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dirty="0"/>
          </a:p>
        </p:txBody>
      </p:sp>
      <p:sp>
        <p:nvSpPr>
          <p:cNvPr id="272" name="Google Shape;272;p21"/>
          <p:cNvSpPr txBox="1"/>
          <p:nvPr/>
        </p:nvSpPr>
        <p:spPr>
          <a:xfrm>
            <a:off x="4403351" y="682823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종합설계</a:t>
            </a:r>
            <a:endParaRPr dirty="0"/>
          </a:p>
        </p:txBody>
      </p:sp>
      <p:sp>
        <p:nvSpPr>
          <p:cNvPr id="273" name="Google Shape;273;p21"/>
          <p:cNvSpPr/>
          <p:nvPr/>
        </p:nvSpPr>
        <p:spPr>
          <a:xfrm>
            <a:off x="4676150" y="2403612"/>
            <a:ext cx="2050800" cy="2050800"/>
          </a:xfrm>
          <a:prstGeom prst="ellipse">
            <a:avLst/>
          </a:prstGeom>
          <a:solidFill>
            <a:srgbClr val="FFE5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6348422" y="2403612"/>
            <a:ext cx="2050800" cy="2050800"/>
          </a:xfrm>
          <a:prstGeom prst="ellipse">
            <a:avLst/>
          </a:prstGeom>
          <a:solidFill>
            <a:srgbClr val="FFE5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8008894" y="2403595"/>
            <a:ext cx="2050800" cy="2050800"/>
          </a:xfrm>
          <a:prstGeom prst="ellipse">
            <a:avLst/>
          </a:prstGeom>
          <a:solidFill>
            <a:srgbClr val="FFE5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276" name="Google Shape;276;p21" descr="Java] 자바란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7735" y="2513889"/>
            <a:ext cx="1676386" cy="167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993" y="2513889"/>
            <a:ext cx="1839342" cy="183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0560" y="2810105"/>
            <a:ext cx="1246928" cy="124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1165</Words>
  <Application>Microsoft Office PowerPoint</Application>
  <PresentationFormat>와이드스크린</PresentationFormat>
  <Paragraphs>291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Ultra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희정 강</cp:lastModifiedBy>
  <cp:revision>6</cp:revision>
  <dcterms:modified xsi:type="dcterms:W3CDTF">2021-01-03T13:55:46Z</dcterms:modified>
</cp:coreProperties>
</file>